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8" r:id="rId11"/>
    <p:sldId id="269" r:id="rId12"/>
    <p:sldId id="276" r:id="rId13"/>
    <p:sldId id="270" r:id="rId14"/>
    <p:sldId id="271" r:id="rId15"/>
    <p:sldId id="272" r:id="rId16"/>
    <p:sldId id="273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EA08DB-416C-4894-B60E-AE4993B0649D}" type="datetimeFigureOut">
              <a:rPr lang="pl-PL" smtClean="0"/>
              <a:pPr/>
              <a:t>2017-10-29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EAA078-92F0-476C-9E9B-92ED596535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zkolaRownychSzans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drzewniak.slupsk.pl/index.php?site=rowne_szans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nspace.etwinning.net/37721" TargetMode="External"/><Relationship Id="rId5" Type="http://schemas.openxmlformats.org/officeDocument/2006/relationships/hyperlink" Target="http://szkolarownychszansrelacjeuczestniczki.blogspot.com/" TargetMode="External"/><Relationship Id="rId4" Type="http://schemas.openxmlformats.org/officeDocument/2006/relationships/hyperlink" Target="https://www.facebook.com/profile.php?id=100013390876307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Rezultaty projektu </a:t>
            </a:r>
            <a:br>
              <a:rPr lang="pl-PL" dirty="0" smtClean="0"/>
            </a:br>
            <a:r>
              <a:rPr lang="pl-PL" dirty="0" smtClean="0"/>
              <a:t>„Szkoła równych szans”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rezultaty twarde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8</a:t>
            </a:r>
            <a:r>
              <a:rPr lang="pl-PL" dirty="0" smtClean="0"/>
              <a:t> </a:t>
            </a:r>
            <a:r>
              <a:rPr lang="pl-PL" dirty="0" smtClean="0"/>
              <a:t>filmów stworzonych przez uczniów ZST w programie Windows </a:t>
            </a:r>
            <a:r>
              <a:rPr lang="pl-PL" dirty="0" err="1" smtClean="0"/>
              <a:t>Movie</a:t>
            </a:r>
            <a:r>
              <a:rPr lang="pl-PL" dirty="0" smtClean="0"/>
              <a:t> </a:t>
            </a:r>
            <a:r>
              <a:rPr lang="pl-PL" dirty="0" err="1" smtClean="0"/>
              <a:t>Maker</a:t>
            </a:r>
            <a:endParaRPr lang="pl-PL" dirty="0" smtClean="0"/>
          </a:p>
          <a:p>
            <a:r>
              <a:rPr lang="pl-PL" dirty="0" smtClean="0"/>
              <a:t>Film "Szkoła równych szans" nagrany w programie </a:t>
            </a:r>
            <a:r>
              <a:rPr lang="pl-PL" dirty="0" err="1" smtClean="0"/>
              <a:t>Adobe</a:t>
            </a:r>
            <a:r>
              <a:rPr lang="pl-PL" dirty="0" smtClean="0"/>
              <a:t> </a:t>
            </a:r>
            <a:r>
              <a:rPr lang="pl-PL" dirty="0" err="1" smtClean="0"/>
              <a:t>Premiere</a:t>
            </a:r>
            <a:r>
              <a:rPr lang="pl-PL" dirty="0" smtClean="0"/>
              <a:t> Pro przez uczniów ZST</a:t>
            </a:r>
          </a:p>
          <a:p>
            <a:r>
              <a:rPr lang="pl-PL" dirty="0" smtClean="0"/>
              <a:t>Film "Wir von der OSK" nagrany w programie "</a:t>
            </a:r>
            <a:r>
              <a:rPr lang="pl-PL" dirty="0" err="1" smtClean="0"/>
              <a:t>Matrix</a:t>
            </a:r>
            <a:r>
              <a:rPr lang="pl-PL" dirty="0" smtClean="0"/>
              <a:t>" przez uczniów OSK</a:t>
            </a:r>
          </a:p>
          <a:p>
            <a:r>
              <a:rPr lang="pl-PL" dirty="0" smtClean="0"/>
              <a:t>Film „Naturalne i odzyskane zasoby” nagrany przez uczniów ZST</a:t>
            </a:r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6 prac projektowych wykonanych przez uczniów ZST i OSK  w ramach realizacji projektu "Naturalne i odzyskane zasoby”. </a:t>
            </a:r>
          </a:p>
          <a:p>
            <a:pPr>
              <a:buNone/>
            </a:pPr>
            <a:r>
              <a:rPr lang="pl-PL" dirty="0" smtClean="0"/>
              <a:t>	Są to prace: </a:t>
            </a:r>
          </a:p>
          <a:p>
            <a:pPr lvl="1"/>
            <a:r>
              <a:rPr lang="pl-PL" dirty="0" smtClean="0"/>
              <a:t>mini-przewodnik "Witamy w Słupsku - przewodnik turystyczny",</a:t>
            </a:r>
          </a:p>
          <a:p>
            <a:pPr lvl="1"/>
            <a:r>
              <a:rPr lang="pl-PL" dirty="0" smtClean="0"/>
              <a:t>prezentacja multimedialna "Dary natury", </a:t>
            </a:r>
          </a:p>
          <a:p>
            <a:pPr lvl="1"/>
            <a:r>
              <a:rPr lang="pl-PL" dirty="0" smtClean="0"/>
              <a:t>prezentacja multimedialna "Skarby Bałtyku", </a:t>
            </a:r>
          </a:p>
          <a:p>
            <a:pPr lvl="1"/>
            <a:r>
              <a:rPr lang="pl-PL" dirty="0" smtClean="0"/>
              <a:t>prezentacja multimedialna "Elektrownie wodne w Dolinie Słupi", </a:t>
            </a:r>
          </a:p>
          <a:p>
            <a:pPr lvl="1"/>
            <a:r>
              <a:rPr lang="pl-PL" dirty="0" smtClean="0"/>
              <a:t>pakiet "Pojęcia ekologiczne w grach i zabawach językowych", </a:t>
            </a:r>
          </a:p>
          <a:p>
            <a:pPr lvl="1"/>
            <a:r>
              <a:rPr lang="pl-PL" dirty="0" smtClean="0"/>
              <a:t>p</a:t>
            </a:r>
            <a:r>
              <a:rPr lang="de-DE" dirty="0" err="1" smtClean="0"/>
              <a:t>ostery</a:t>
            </a:r>
            <a:r>
              <a:rPr lang="de-DE" dirty="0" smtClean="0"/>
              <a:t> </a:t>
            </a:r>
            <a:r>
              <a:rPr lang="pl-PL" dirty="0" smtClean="0"/>
              <a:t>"Recykling </a:t>
            </a:r>
            <a:r>
              <a:rPr lang="pl-PL" dirty="0" smtClean="0"/>
              <a:t>- metodą ochrony środowiska naturalnego”.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6 prac projektowych wykonanych przez uczniów ZST </a:t>
            </a:r>
            <a:r>
              <a:rPr lang="pl-PL" dirty="0" smtClean="0"/>
              <a:t>w </a:t>
            </a:r>
            <a:r>
              <a:rPr lang="pl-PL" dirty="0" smtClean="0"/>
              <a:t>ramach realizacji projektu „Zdrowa żywność – od produkcji do konsumpcji”. </a:t>
            </a:r>
          </a:p>
          <a:p>
            <a:pPr>
              <a:buNone/>
            </a:pPr>
            <a:r>
              <a:rPr lang="pl-PL" dirty="0" smtClean="0"/>
              <a:t>	Są to prace: </a:t>
            </a:r>
          </a:p>
          <a:p>
            <a:r>
              <a:rPr lang="pl-PL" dirty="0" smtClean="0"/>
              <a:t>4 plakaty nt. „Propagujemy zdrowe odżywianie” </a:t>
            </a:r>
          </a:p>
          <a:p>
            <a:r>
              <a:rPr lang="pl-PL" dirty="0" smtClean="0"/>
              <a:t>prezentacje multimedialne: </a:t>
            </a:r>
          </a:p>
          <a:p>
            <a:pPr lvl="1"/>
            <a:r>
              <a:rPr lang="pl-PL" dirty="0" smtClean="0"/>
              <a:t>„Czy uczniowie odżywiają się zdrowo?”</a:t>
            </a:r>
          </a:p>
          <a:p>
            <a:pPr lvl="1"/>
            <a:r>
              <a:rPr lang="pl-PL" dirty="0" smtClean="0"/>
              <a:t>„ABC zdrowego odżywiania”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Prace projektowe wykonane przez uczestników krótkoterminowej wymiany w Słupsku w ramach realizacji projektu edukacyjnego "Naturalne i odzyskane zasoby”.</a:t>
            </a:r>
          </a:p>
          <a:p>
            <a:pPr>
              <a:buNone/>
            </a:pPr>
            <a:r>
              <a:rPr lang="pl-PL" dirty="0" smtClean="0"/>
              <a:t>	Są to:</a:t>
            </a:r>
          </a:p>
          <a:p>
            <a:pPr lvl="1"/>
            <a:r>
              <a:rPr lang="pl-PL" dirty="0" smtClean="0"/>
              <a:t>10 figur </a:t>
            </a:r>
            <a:r>
              <a:rPr lang="pl-PL" dirty="0" err="1" smtClean="0"/>
              <a:t>eko-ludków</a:t>
            </a:r>
            <a:endParaRPr lang="pl-PL" dirty="0" smtClean="0"/>
          </a:p>
          <a:p>
            <a:pPr lvl="1"/>
            <a:r>
              <a:rPr lang="pl-PL" dirty="0" smtClean="0"/>
              <a:t>4 transparenty z hasłami propagującymi ideę integracji społecznej i proekologicznymi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Praca projektowa - "Eko-książka kucharska" jako efekt projektu edukacyjnego "Zdrowa żywność - od produkcji do konsumpcji" realizowanego przez uczestników krótkoterminowej wymiany w Kolonii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Pakiet materiałów dydaktycznych do pracy z uczniami posiadającymi orzeczenie o potrzebie kształcenia specjalnego pozyskany przez ZST od OSK </a:t>
            </a:r>
          </a:p>
          <a:p>
            <a:r>
              <a:rPr lang="pl-PL" dirty="0" smtClean="0"/>
              <a:t>Pakiet prezentacji </a:t>
            </a:r>
            <a:r>
              <a:rPr lang="pl-PL" dirty="0" err="1" smtClean="0"/>
              <a:t>mulitmedialnych</a:t>
            </a:r>
            <a:r>
              <a:rPr lang="pl-PL" dirty="0" smtClean="0"/>
              <a:t> „Model edukacji włączającej w Polsce” i „Model edukacji włączającej w Niemczech” opracowanych przez uczestników projektu w ZST i OSK</a:t>
            </a:r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Pakiet edukacyjny „Szkoła równych szans”, zawierający opis projektów "Naturalne i odzyskane zasoby" oraz "Zdrowa żywność - od produkcji do konsumpcji", a także scenariusze warsztatów i zajęć lekcyjnych przeprowadzonych dla uczestników projektu w ZST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Zobacz na: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i="1" dirty="0" smtClean="0">
              <a:hlinkClick r:id="rId2"/>
            </a:endParaRPr>
          </a:p>
          <a:p>
            <a:r>
              <a:rPr lang="pl-PL" i="1" dirty="0" smtClean="0">
                <a:hlinkClick r:id="rId2"/>
              </a:rPr>
              <a:t>http://drzewniak.slupsk.pl/index.php?site=rowne_szanse.html</a:t>
            </a:r>
            <a:endParaRPr lang="pl-PL" i="1" dirty="0" smtClean="0"/>
          </a:p>
          <a:p>
            <a:r>
              <a:rPr lang="pl-PL" i="1" dirty="0" smtClean="0">
                <a:hlinkClick r:id="rId3"/>
              </a:rPr>
              <a:t>https://www.facebook.com/SzkolaRownychSzans/</a:t>
            </a:r>
            <a:endParaRPr lang="pl-PL" i="1" dirty="0" smtClean="0"/>
          </a:p>
          <a:p>
            <a:r>
              <a:rPr lang="pl-PL" i="1" dirty="0" smtClean="0">
                <a:hlinkClick r:id="rId4"/>
              </a:rPr>
              <a:t>https://www.facebook.com/profile.php?id=100013390876307</a:t>
            </a:r>
            <a:endParaRPr lang="pl-PL" i="1" dirty="0" smtClean="0"/>
          </a:p>
          <a:p>
            <a:r>
              <a:rPr lang="pl-PL" i="1" dirty="0" smtClean="0">
                <a:hlinkClick r:id="rId5"/>
              </a:rPr>
              <a:t>http://szkolarownychszansrelacjeuczestniczki.blogspot.com/</a:t>
            </a:r>
            <a:endParaRPr lang="pl-PL" i="1" dirty="0" smtClean="0"/>
          </a:p>
          <a:p>
            <a:r>
              <a:rPr lang="pl-PL" dirty="0" smtClean="0">
                <a:hlinkClick r:id="rId6"/>
              </a:rPr>
              <a:t>https://twinspace.etwinning.net/37721</a:t>
            </a:r>
            <a:endParaRPr lang="pl-PL" dirty="0" smtClean="0"/>
          </a:p>
          <a:p>
            <a:pPr>
              <a:buNone/>
            </a:pPr>
            <a:endParaRPr lang="pl-PL" i="1" dirty="0" smtClean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https://www.instagram.com/szkolarownych</a:t>
            </a:r>
          </a:p>
          <a:p>
            <a:r>
              <a:rPr lang="pl-PL" dirty="0" smtClean="0"/>
              <a:t>https://www.youtube.com/user/drzewniakslupsk/videos</a:t>
            </a:r>
          </a:p>
          <a:p>
            <a:pPr lvl="0"/>
            <a:r>
              <a:rPr lang="pl-PL" dirty="0" smtClean="0"/>
              <a:t>http://www.tv-slupsk.pl/wiadomosci/547,obserwator-11052017</a:t>
            </a:r>
          </a:p>
          <a:p>
            <a:pPr lvl="0"/>
            <a:r>
              <a:rPr lang="pl-PL" dirty="0" smtClean="0"/>
              <a:t>http://kanal6.pl/2017/04/28/</a:t>
            </a:r>
            <a:r>
              <a:rPr lang="pl-PL" dirty="0" err="1" smtClean="0"/>
              <a:t>piatek-na-swiezym-powietrzu</a:t>
            </a:r>
            <a:r>
              <a:rPr lang="pl-PL" dirty="0" smtClean="0"/>
              <a:t>/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smtClean="0"/>
              <a:t>KOORDYNATOR PROJEKTU – </a:t>
            </a:r>
          </a:p>
          <a:p>
            <a:r>
              <a:rPr lang="pl-PL" i="1" dirty="0" smtClean="0"/>
              <a:t>mgr ELŻBIETA SABA</a:t>
            </a:r>
            <a:endParaRPr lang="pl-PL" i="1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Rezultaty miękkie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AutoNum type="romanUcPeriod"/>
            </a:pPr>
            <a:r>
              <a:rPr lang="pl-PL" b="1" dirty="0" smtClean="0"/>
              <a:t>W odniesieniu do nauczycieli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/>
              <a:t>-  podniesienie poziomu wiedzy zawodowej </a:t>
            </a:r>
            <a:r>
              <a:rPr lang="pl-PL" dirty="0" smtClean="0"/>
              <a:t>oraz </a:t>
            </a:r>
            <a:r>
              <a:rPr lang="pl-PL" dirty="0"/>
              <a:t>udoskonalenie warsztatu pracy: </a:t>
            </a:r>
          </a:p>
          <a:p>
            <a:pPr lvl="1"/>
            <a:r>
              <a:rPr lang="pl-PL" dirty="0" smtClean="0"/>
              <a:t>wzrost </a:t>
            </a:r>
            <a:r>
              <a:rPr lang="pl-PL" dirty="0"/>
              <a:t>wiedzy nauczycieli ZST </a:t>
            </a:r>
            <a:r>
              <a:rPr lang="pl-PL" dirty="0" smtClean="0"/>
              <a:t>na </a:t>
            </a:r>
            <a:r>
              <a:rPr lang="pl-PL" dirty="0"/>
              <a:t>temat pracy metodą projektu edukacyjnego w grupach integracyjnych oraz nabycie umiejętności planowania, przeprowadzania, dokumentowania i ewaluowania projektów  w takich </a:t>
            </a:r>
            <a:r>
              <a:rPr lang="pl-PL" dirty="0" smtClean="0"/>
              <a:t>grupach</a:t>
            </a:r>
          </a:p>
          <a:p>
            <a:pPr lvl="1"/>
            <a:r>
              <a:rPr lang="pl-PL" dirty="0" smtClean="0"/>
              <a:t>wzrost </a:t>
            </a:r>
            <a:r>
              <a:rPr lang="pl-PL" dirty="0"/>
              <a:t>doświadczenia nauczycieli ZST i OSK w zakresie współpracy międzynarodowej i realizacji projektu edukacyjnego w grupie heterogennej pod względem stopnia sprawności intelektualnej/fizycznej oraz </a:t>
            </a:r>
            <a:r>
              <a:rPr lang="pl-PL" dirty="0" smtClean="0"/>
              <a:t>narodowej</a:t>
            </a:r>
          </a:p>
          <a:p>
            <a:pPr lvl="1"/>
            <a:r>
              <a:rPr lang="pl-PL" dirty="0" smtClean="0"/>
              <a:t>wnioski </a:t>
            </a:r>
            <a:r>
              <a:rPr lang="pl-PL" dirty="0"/>
              <a:t>odnośnie tego, jak powinien być skonstruowany projekt edukacyjny, aby uczniowie z i bez niepełnosprawności wynieśli możliwie wiele korzyści ze wspólnego działania i uczenia się</a:t>
            </a:r>
          </a:p>
          <a:p>
            <a:pPr marL="571500" indent="-571500"/>
            <a:endParaRPr lang="pl-PL" dirty="0" smtClean="0"/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l-PL" dirty="0"/>
              <a:t>nabycie wiedzy przez nauczycieli </a:t>
            </a:r>
            <a:r>
              <a:rPr lang="pl-PL" dirty="0" smtClean="0"/>
              <a:t>o </a:t>
            </a:r>
            <a:r>
              <a:rPr lang="pl-PL" dirty="0"/>
              <a:t>modelu edukacji włączającej w </a:t>
            </a:r>
            <a:r>
              <a:rPr lang="pl-PL" dirty="0" smtClean="0"/>
              <a:t>kraju partnerskim, </a:t>
            </a:r>
            <a:r>
              <a:rPr lang="pl-PL" dirty="0"/>
              <a:t>poznanie sposobów </a:t>
            </a:r>
            <a:r>
              <a:rPr lang="pl-PL" dirty="0" smtClean="0"/>
              <a:t>pracy </a:t>
            </a:r>
            <a:r>
              <a:rPr lang="pl-PL" dirty="0"/>
              <a:t>z uczniami z orzeczeniem o potrzebie kształcenia specjalnego, stosowanych metod i </a:t>
            </a:r>
            <a:r>
              <a:rPr lang="pl-PL" dirty="0" smtClean="0"/>
              <a:t>form </a:t>
            </a:r>
            <a:r>
              <a:rPr lang="pl-PL" dirty="0"/>
              <a:t>nauczania oraz organizowania przestrzeni edukacyjnej w oddziałach </a:t>
            </a:r>
            <a:r>
              <a:rPr lang="pl-PL" dirty="0" smtClean="0"/>
              <a:t>integracyjnych</a:t>
            </a:r>
          </a:p>
          <a:p>
            <a:pPr lvl="1"/>
            <a:r>
              <a:rPr lang="pl-PL" dirty="0" smtClean="0"/>
              <a:t>pozyskanie </a:t>
            </a:r>
            <a:r>
              <a:rPr lang="pl-PL" dirty="0"/>
              <a:t>przez OSK inspiracji w zakresie organizowania kształcenia,  w tym zajęć praktycznych, dla uczniów integracyjnej szkoły </a:t>
            </a:r>
            <a:r>
              <a:rPr lang="pl-PL" dirty="0" smtClean="0"/>
              <a:t>zawodowej</a:t>
            </a:r>
          </a:p>
          <a:p>
            <a:pPr lvl="1"/>
            <a:r>
              <a:rPr lang="pl-PL" dirty="0" smtClean="0"/>
              <a:t>pozyskanie przez nauczycieli ZST inspiracji, nowych rozwiązań dydaktycznych i metodycznych dla własnego warsztatu pracy z uczniami niepełnosprawnymi</a:t>
            </a:r>
          </a:p>
          <a:p>
            <a:pPr lvl="1"/>
            <a:r>
              <a:rPr lang="pl-PL" dirty="0" smtClean="0"/>
              <a:t>poszerzenie </a:t>
            </a:r>
            <a:r>
              <a:rPr lang="pl-PL" dirty="0"/>
              <a:t>horyzontów edukacyjnych i aktywizacja nauczycieli obu </a:t>
            </a:r>
            <a:r>
              <a:rPr lang="pl-PL" dirty="0" smtClean="0"/>
              <a:t>szkół</a:t>
            </a:r>
          </a:p>
          <a:p>
            <a:pPr lvl="1"/>
            <a:r>
              <a:rPr lang="pl-PL" dirty="0" smtClean="0"/>
              <a:t>nabycie </a:t>
            </a:r>
            <a:r>
              <a:rPr lang="pl-PL" dirty="0"/>
              <a:t>przez nauczycieli umiejętności korzystania z narzędzi platformy </a:t>
            </a:r>
            <a:r>
              <a:rPr lang="pl-PL" dirty="0" err="1"/>
              <a:t>e-Twinning</a:t>
            </a:r>
            <a:r>
              <a:rPr lang="pl-PL" dirty="0"/>
              <a:t> </a:t>
            </a:r>
            <a:endParaRPr lang="pl-PL" dirty="0" smtClean="0"/>
          </a:p>
          <a:p>
            <a:pPr lvl="1"/>
            <a:r>
              <a:rPr lang="pl-PL" dirty="0" smtClean="0"/>
              <a:t>rozwój </a:t>
            </a:r>
            <a:r>
              <a:rPr lang="pl-PL" dirty="0"/>
              <a:t>kompetencji osobistych, społecznych, kulturowych i językowych nauczycieli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II. W odniesieniu do uczniów:</a:t>
            </a:r>
          </a:p>
          <a:p>
            <a:pPr lvl="1"/>
            <a:r>
              <a:rPr lang="pl-PL" sz="3300" dirty="0" smtClean="0"/>
              <a:t>zwiększenie </a:t>
            </a:r>
            <a:r>
              <a:rPr lang="pl-PL" sz="3300" dirty="0"/>
              <a:t>uczestnictwa uczniów niepełnosprawnych w działaniach edukacyjnych prowadzonych poza salą </a:t>
            </a:r>
            <a:r>
              <a:rPr lang="pl-PL" sz="3300" dirty="0" smtClean="0"/>
              <a:t>lekcyjną</a:t>
            </a:r>
          </a:p>
          <a:p>
            <a:pPr lvl="1"/>
            <a:r>
              <a:rPr lang="pl-PL" sz="3300" dirty="0" smtClean="0"/>
              <a:t>aktywizacja </a:t>
            </a:r>
            <a:r>
              <a:rPr lang="pl-PL" sz="3300" dirty="0"/>
              <a:t>uczniów niepełnosprawnych, zwiększenie zakresu ich doświadczeń </a:t>
            </a:r>
            <a:r>
              <a:rPr lang="pl-PL" sz="3300" dirty="0" smtClean="0"/>
              <a:t>życiowych</a:t>
            </a:r>
          </a:p>
          <a:p>
            <a:pPr lvl="1"/>
            <a:r>
              <a:rPr lang="pl-PL" sz="3300" dirty="0" smtClean="0"/>
              <a:t>wzrost samodzielności i poczucia sprawstwa uczniów niepełnosprawnych w wykonywaniu codziennych czynności</a:t>
            </a:r>
          </a:p>
          <a:p>
            <a:pPr lvl="1"/>
            <a:r>
              <a:rPr lang="pl-PL" sz="3300" dirty="0" smtClean="0"/>
              <a:t>poprawa osiągnięć edukacyjnych uczniów niepełnosprawnych</a:t>
            </a:r>
          </a:p>
          <a:p>
            <a:pPr lvl="1"/>
            <a:endParaRPr lang="pl-PL" sz="3300" dirty="0" smtClean="0"/>
          </a:p>
          <a:p>
            <a:pPr lvl="1"/>
            <a:endParaRPr lang="pl-PL" sz="4400" dirty="0" smtClean="0"/>
          </a:p>
          <a:p>
            <a:pPr lvl="1"/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zwiększenie skuteczności integracji poprzez wspólne działanie uczniów niepełnosprawnych i sprawnych, obustronne lepsze poznanie i wzajemna pomoc; pogłębienie takich postaw, jak: akceptacja, zrozumienie, uznanie, szacunek i otwartość dla odmienności i różnorodności; wykształcenie świadomości, że każdy człowiek - niezależnie od swoich mentalnych czy fizycznych ograniczeń  - ma ogromny potencjał, że osoby sprawne i niepełnosprawne mogą się wzajemnie pozytywnie uzupełniać i stymulować</a:t>
            </a:r>
            <a:endParaRPr lang="pl-PL" sz="4400" dirty="0" smtClean="0"/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l-PL" dirty="0" smtClean="0"/>
              <a:t>rozwój </a:t>
            </a:r>
            <a:r>
              <a:rPr lang="pl-PL" dirty="0"/>
              <a:t>potencjału </a:t>
            </a:r>
            <a:r>
              <a:rPr lang="pl-PL" dirty="0" smtClean="0"/>
              <a:t>uczniów</a:t>
            </a:r>
          </a:p>
          <a:p>
            <a:pPr lvl="1"/>
            <a:r>
              <a:rPr lang="pl-PL" dirty="0" smtClean="0"/>
              <a:t>nabycie </a:t>
            </a:r>
            <a:r>
              <a:rPr lang="pl-PL" dirty="0"/>
              <a:t>umiejętności korzystania z narzędzi platformy </a:t>
            </a:r>
            <a:r>
              <a:rPr lang="pl-PL" dirty="0" err="1" smtClean="0"/>
              <a:t>e-Twinning</a:t>
            </a:r>
            <a:endParaRPr lang="pl-PL" dirty="0" smtClean="0"/>
          </a:p>
          <a:p>
            <a:pPr lvl="1"/>
            <a:r>
              <a:rPr lang="pl-PL" sz="2400" dirty="0" smtClean="0"/>
              <a:t>wzrost umiejętności informatycznych w zakresie obsługiwania edytora tekstu</a:t>
            </a:r>
            <a:endParaRPr lang="pl-PL" dirty="0" smtClean="0"/>
          </a:p>
          <a:p>
            <a:pPr lvl="1"/>
            <a:r>
              <a:rPr lang="pl-PL" dirty="0" smtClean="0"/>
              <a:t>nabycie </a:t>
            </a:r>
            <a:r>
              <a:rPr lang="pl-PL" dirty="0"/>
              <a:t>umiejętności nagrywania i montowania materiału </a:t>
            </a:r>
            <a:r>
              <a:rPr lang="pl-PL" dirty="0" smtClean="0"/>
              <a:t>filmowego</a:t>
            </a:r>
          </a:p>
          <a:p>
            <a:pPr lvl="1"/>
            <a:r>
              <a:rPr lang="pl-PL" dirty="0" smtClean="0"/>
              <a:t>rozwinięcie </a:t>
            </a:r>
            <a:r>
              <a:rPr lang="pl-PL" dirty="0"/>
              <a:t>umiejętności posługiwania się językami obcymi (głównie angielskim</a:t>
            </a:r>
            <a:r>
              <a:rPr lang="pl-PL" dirty="0" smtClean="0"/>
              <a:t>) </a:t>
            </a:r>
          </a:p>
          <a:p>
            <a:pPr lvl="1"/>
            <a:r>
              <a:rPr lang="pl-PL" dirty="0" smtClean="0"/>
              <a:t>rozwinięcie umiejętności manualnych</a:t>
            </a:r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rozwinięte kompetencje kluczowe, osobiste i społeczne,  tj.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współpraca w zespole,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skuteczne komunikowanie się,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samodzielność,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odpowiedzialność,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twórcze rozwiązywanie problemów,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autoprezentacja,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publiczna prezentacja wyników pracy grupowej i własnej,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autorefleksja,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dokonywanie oceny wkładu pracy własnej i innych członków grupy, 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pl-PL" dirty="0" smtClean="0"/>
              <a:t>wyszukiwanie i porządkowanie </a:t>
            </a:r>
            <a:r>
              <a:rPr lang="pl-PL" dirty="0" err="1" smtClean="0"/>
              <a:t>informacji</a:t>
            </a:r>
            <a:r>
              <a:rPr lang="pl-PL" dirty="0" smtClean="0"/>
              <a:t>, interpretowanie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05206" lvl="1" indent="-342900"/>
            <a:r>
              <a:rPr lang="pl-PL" sz="2600" dirty="0" smtClean="0"/>
              <a:t>rozwój sfery poznawczej uczniów</a:t>
            </a:r>
          </a:p>
          <a:p>
            <a:pPr lvl="1"/>
            <a:r>
              <a:rPr lang="pl-PL" sz="2600" dirty="0"/>
              <a:t>wzbogacenie wiedzy o Unii Europejskiej, znajomość struktur organizacyjnych, celów i wartości  </a:t>
            </a:r>
            <a:r>
              <a:rPr lang="pl-PL" sz="2600" dirty="0" smtClean="0"/>
              <a:t>unijnych</a:t>
            </a:r>
          </a:p>
          <a:p>
            <a:pPr lvl="1"/>
            <a:r>
              <a:rPr lang="pl-PL" sz="2600" dirty="0" smtClean="0"/>
              <a:t>nabycie </a:t>
            </a:r>
            <a:r>
              <a:rPr lang="pl-PL" sz="2600" dirty="0"/>
              <a:t>bądź wzbogacenie wiedzy uczniów o kraju/regionie szkoły </a:t>
            </a:r>
            <a:r>
              <a:rPr lang="pl-PL" sz="2600" dirty="0" smtClean="0"/>
              <a:t>partnerskiej</a:t>
            </a:r>
          </a:p>
          <a:p>
            <a:pPr lvl="1"/>
            <a:r>
              <a:rPr lang="pl-PL" sz="2600" dirty="0" smtClean="0"/>
              <a:t>wzrost </a:t>
            </a:r>
            <a:r>
              <a:rPr lang="pl-PL" sz="2600" dirty="0"/>
              <a:t>wiedzy o naturalnych i wtórnych surowcach, o gospodarce </a:t>
            </a:r>
            <a:r>
              <a:rPr lang="pl-PL" sz="2600" dirty="0" smtClean="0"/>
              <a:t>odpadami</a:t>
            </a:r>
          </a:p>
          <a:p>
            <a:pPr lvl="1"/>
            <a:r>
              <a:rPr lang="pl-PL" sz="2600" dirty="0" smtClean="0"/>
              <a:t>wzrost </a:t>
            </a:r>
            <a:r>
              <a:rPr lang="pl-PL" sz="2600" dirty="0"/>
              <a:t>umiejętności segregowania </a:t>
            </a:r>
            <a:r>
              <a:rPr lang="pl-PL" sz="2600" dirty="0" smtClean="0"/>
              <a:t>odpadów</a:t>
            </a:r>
          </a:p>
          <a:p>
            <a:pPr lvl="1"/>
            <a:r>
              <a:rPr lang="pl-PL" sz="2600" dirty="0" smtClean="0"/>
              <a:t>wzrost </a:t>
            </a:r>
            <a:r>
              <a:rPr lang="pl-PL" sz="2600" dirty="0"/>
              <a:t>świadomości ekologicznej </a:t>
            </a:r>
            <a:r>
              <a:rPr lang="pl-PL" sz="2600" dirty="0" smtClean="0"/>
              <a:t>i prozdrowotnej</a:t>
            </a:r>
          </a:p>
          <a:p>
            <a:pPr lvl="1"/>
            <a:r>
              <a:rPr lang="pl-PL" sz="2600" dirty="0" smtClean="0"/>
              <a:t>zwiększenie wiedzy o zdrowym odżywianiu się, ekologicznej żywności i ekologicznym rolnictwie</a:t>
            </a:r>
          </a:p>
          <a:p>
            <a:pPr lvl="1"/>
            <a:r>
              <a:rPr lang="pl-PL" sz="2600" dirty="0" smtClean="0"/>
              <a:t>rozwój </a:t>
            </a:r>
            <a:r>
              <a:rPr lang="pl-PL" sz="2600" dirty="0"/>
              <a:t>sfery emocjonalnej uczniów, polepszenie umiejętności radzenia sobie w sytuacjach nowych i </a:t>
            </a:r>
            <a:r>
              <a:rPr lang="pl-PL" sz="2600" dirty="0" smtClean="0"/>
              <a:t>trudnych</a:t>
            </a:r>
          </a:p>
          <a:p>
            <a:pPr lvl="1"/>
            <a:r>
              <a:rPr lang="pl-PL" sz="2600" dirty="0" smtClean="0"/>
              <a:t>większa </a:t>
            </a:r>
            <a:r>
              <a:rPr lang="pl-PL" sz="2600" dirty="0"/>
              <a:t>świadomość międzykulturowa, przełamanie stereotypów oraz uprzedzeń</a:t>
            </a:r>
          </a:p>
          <a:p>
            <a:endParaRPr lang="pl-PL" sz="4400" dirty="0"/>
          </a:p>
          <a:p>
            <a:pPr marL="342900" lvl="1" indent="-342900">
              <a:buFont typeface="Arial" pitchFamily="34" charset="0"/>
              <a:buChar char="•"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III. W odniesieniu do instytucji uczestniczących i innych grup docelowych:</a:t>
            </a:r>
          </a:p>
          <a:p>
            <a:pPr lvl="1"/>
            <a:r>
              <a:rPr lang="pl-PL" dirty="0" smtClean="0"/>
              <a:t>promocja ZST i OSK w środowisku lokalnym</a:t>
            </a:r>
          </a:p>
          <a:p>
            <a:pPr lvl="1"/>
            <a:r>
              <a:rPr lang="pl-PL" dirty="0" smtClean="0"/>
              <a:t>integracja środowiska lokalnego wokół ekologii</a:t>
            </a:r>
          </a:p>
          <a:p>
            <a:pPr lvl="1"/>
            <a:r>
              <a:rPr lang="pl-PL" dirty="0" smtClean="0"/>
              <a:t>popularyzacja idei inkluzji społecznej, zwalczanie dyskryminacji i segregacji</a:t>
            </a:r>
          </a:p>
          <a:p>
            <a:pPr lvl="1"/>
            <a:r>
              <a:rPr lang="pl-PL" dirty="0" smtClean="0"/>
              <a:t>promocja programu Erasmus+ na poziomie lokalnym i europejskim</a:t>
            </a:r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</TotalTime>
  <Words>791</Words>
  <Application>Microsoft Office PowerPoint</Application>
  <PresentationFormat>Pokaz na ekranie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Bogaty</vt:lpstr>
      <vt:lpstr>Rezultaty projektu  „Szkoła równych szans”</vt:lpstr>
      <vt:lpstr>Rezultaty miękkie</vt:lpstr>
      <vt:lpstr>Slajd 3</vt:lpstr>
      <vt:lpstr>Slajd 4</vt:lpstr>
      <vt:lpstr>Slajd 5</vt:lpstr>
      <vt:lpstr>Slajd 6</vt:lpstr>
      <vt:lpstr>Slajd 7</vt:lpstr>
      <vt:lpstr>Slajd 8</vt:lpstr>
      <vt:lpstr>Slajd 9</vt:lpstr>
      <vt:lpstr>rezultaty twarde</vt:lpstr>
      <vt:lpstr>Slajd 11</vt:lpstr>
      <vt:lpstr>Slajd 12</vt:lpstr>
      <vt:lpstr>Slajd 13</vt:lpstr>
      <vt:lpstr>Slajd 14</vt:lpstr>
      <vt:lpstr>Slajd 15</vt:lpstr>
      <vt:lpstr>Slajd 16</vt:lpstr>
      <vt:lpstr>Zobacz na:</vt:lpstr>
      <vt:lpstr>Slajd 18</vt:lpstr>
      <vt:lpstr>DZIĘKUJĘ ZA UWAGĘ 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Rezultaty projektu  „Szkoła równych szans”</dc:title>
  <dc:creator>EL</dc:creator>
  <cp:lastModifiedBy>EL</cp:lastModifiedBy>
  <cp:revision>26</cp:revision>
  <dcterms:created xsi:type="dcterms:W3CDTF">2017-08-22T20:08:19Z</dcterms:created>
  <dcterms:modified xsi:type="dcterms:W3CDTF">2017-10-29T18:27:06Z</dcterms:modified>
</cp:coreProperties>
</file>