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3" r:id="rId3"/>
    <p:sldId id="274" r:id="rId4"/>
    <p:sldId id="260" r:id="rId5"/>
    <p:sldId id="257" r:id="rId6"/>
    <p:sldId id="261" r:id="rId7"/>
    <p:sldId id="262" r:id="rId8"/>
    <p:sldId id="263" r:id="rId9"/>
    <p:sldId id="264" r:id="rId10"/>
    <p:sldId id="265" r:id="rId11"/>
    <p:sldId id="266" r:id="rId12"/>
    <p:sldId id="267" r:id="rId13"/>
    <p:sldId id="268" r:id="rId14"/>
    <p:sldId id="270" r:id="rId15"/>
    <p:sldId id="271" r:id="rId16"/>
    <p:sldId id="272" r:id="rId17"/>
    <p:sldId id="269" r:id="rId18"/>
    <p:sldId id="275" r:id="rId19"/>
    <p:sldId id="276" r:id="rId20"/>
    <p:sldId id="279" r:id="rId21"/>
    <p:sldId id="278" r:id="rId2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pl-PL" smtClean="0"/>
              <a:t>Kliknij, aby edytować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7DB2A6F-08C4-4D54-ACC2-A2E172C79749}" type="datetimeFigureOut">
              <a:rPr lang="pl-PL" smtClean="0"/>
              <a:t>30.04.2021</a:t>
            </a:fld>
            <a:endParaRPr lang="pl-P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pl-P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5B05FE1F-662F-4F96-96D9-EF7F01A79DCD}" type="slidenum">
              <a:rPr lang="pl-PL" smtClean="0"/>
              <a:t>‹#›</a:t>
            </a:fld>
            <a:endParaRPr lang="pl-PL"/>
          </a:p>
        </p:txBody>
      </p:sp>
    </p:spTree>
    <p:extLst>
      <p:ext uri="{BB962C8B-B14F-4D97-AF65-F5344CB8AC3E}">
        <p14:creationId xmlns:p14="http://schemas.microsoft.com/office/powerpoint/2010/main" val="99335114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D7DB2A6F-08C4-4D54-ACC2-A2E172C79749}" type="datetimeFigureOut">
              <a:rPr lang="pl-PL" smtClean="0"/>
              <a:t>30.04.2021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361257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D7DB2A6F-08C4-4D54-ACC2-A2E172C79749}" type="datetimeFigureOut">
              <a:rPr lang="pl-PL" smtClean="0"/>
              <a:t>30.04.2021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1987527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D7DB2A6F-08C4-4D54-ACC2-A2E172C79749}" type="datetimeFigureOut">
              <a:rPr lang="pl-PL" smtClean="0"/>
              <a:t>30.04.2021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360121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pl-PL" smtClean="0"/>
              <a:t>Kliknij, aby edytować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D7DB2A6F-08C4-4D54-ACC2-A2E172C79749}" type="datetimeFigureOut">
              <a:rPr lang="pl-PL" smtClean="0"/>
              <a:t>30.04.2021</a:t>
            </a:fld>
            <a:endParaRPr lang="pl-PL"/>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pl-PL"/>
          </a:p>
        </p:txBody>
      </p:sp>
      <p:sp>
        <p:nvSpPr>
          <p:cNvPr id="6" name="Slide Number Placeholder 5"/>
          <p:cNvSpPr>
            <a:spLocks noGrp="1"/>
          </p:cNvSpPr>
          <p:nvPr>
            <p:ph type="sldNum" sz="quarter" idx="12"/>
          </p:nvPr>
        </p:nvSpPr>
        <p:spPr>
          <a:xfrm>
            <a:off x="8604504" y="5211060"/>
            <a:ext cx="2112264" cy="228600"/>
          </a:xfrm>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2279809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D7DB2A6F-08C4-4D54-ACC2-A2E172C79749}" type="datetimeFigureOut">
              <a:rPr lang="pl-PL" smtClean="0"/>
              <a:t>30.04.2021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140796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D7DB2A6F-08C4-4D54-ACC2-A2E172C79749}" type="datetimeFigureOut">
              <a:rPr lang="pl-PL" smtClean="0"/>
              <a:t>30.04.2021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193548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D7DB2A6F-08C4-4D54-ACC2-A2E172C79749}" type="datetimeFigureOut">
              <a:rPr lang="pl-PL" smtClean="0"/>
              <a:t>30.04.2021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138552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B2A6F-08C4-4D54-ACC2-A2E172C79749}" type="datetimeFigureOut">
              <a:rPr lang="pl-PL" smtClean="0"/>
              <a:t>30.04.2021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B05FE1F-662F-4F96-96D9-EF7F01A79DCD}" type="slidenum">
              <a:rPr lang="pl-PL" smtClean="0"/>
              <a:t>‹#›</a:t>
            </a:fld>
            <a:endParaRPr lang="pl-PL"/>
          </a:p>
        </p:txBody>
      </p:sp>
    </p:spTree>
    <p:extLst>
      <p:ext uri="{BB962C8B-B14F-4D97-AF65-F5344CB8AC3E}">
        <p14:creationId xmlns:p14="http://schemas.microsoft.com/office/powerpoint/2010/main" val="405396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pl-PL" smtClean="0"/>
              <a:t>Kliknij, aby edytować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8" name="Date Placeholder 7"/>
          <p:cNvSpPr>
            <a:spLocks noGrp="1"/>
          </p:cNvSpPr>
          <p:nvPr>
            <p:ph type="dt" sz="half" idx="10"/>
          </p:nvPr>
        </p:nvSpPr>
        <p:spPr/>
        <p:txBody>
          <a:bodyPr/>
          <a:lstStyle/>
          <a:p>
            <a:fld id="{D7DB2A6F-08C4-4D54-ACC2-A2E172C79749}" type="datetimeFigureOut">
              <a:rPr lang="pl-PL" smtClean="0"/>
              <a:t>30.04.2021</a:t>
            </a:fld>
            <a:endParaRPr lang="pl-PL"/>
          </a:p>
        </p:txBody>
      </p:sp>
      <p:sp>
        <p:nvSpPr>
          <p:cNvPr id="9" name="Footer Placeholder 8"/>
          <p:cNvSpPr>
            <a:spLocks noGrp="1"/>
          </p:cNvSpPr>
          <p:nvPr>
            <p:ph type="ftr" sz="quarter" idx="11"/>
          </p:nvPr>
        </p:nvSpPr>
        <p:spPr/>
        <p:txBody>
          <a:bodyPr/>
          <a:lstStyle>
            <a:lvl1pPr algn="r">
              <a:defRPr/>
            </a:lvl1pPr>
          </a:lstStyle>
          <a:p>
            <a:endParaRPr lang="pl-PL"/>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5B05FE1F-662F-4F96-96D9-EF7F01A79DCD}" type="slidenum">
              <a:rPr lang="pl-PL" smtClean="0"/>
              <a:t>‹#›</a:t>
            </a:fld>
            <a:endParaRPr lang="pl-P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6076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D7DB2A6F-08C4-4D54-ACC2-A2E172C79749}" type="datetimeFigureOut">
              <a:rPr lang="pl-PL" smtClean="0"/>
              <a:t>30.04.2021</a:t>
            </a:fld>
            <a:endParaRPr lang="pl-P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pl-PL"/>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5B05FE1F-662F-4F96-96D9-EF7F01A79DCD}" type="slidenum">
              <a:rPr lang="pl-PL" smtClean="0"/>
              <a:t>‹#›</a:t>
            </a:fld>
            <a:endParaRPr lang="pl-P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045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D7DB2A6F-08C4-4D54-ACC2-A2E172C79749}" type="datetimeFigureOut">
              <a:rPr lang="pl-PL" smtClean="0"/>
              <a:t>30.04.2021</a:t>
            </a:fld>
            <a:endParaRPr lang="pl-PL"/>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pl-PL"/>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B05FE1F-662F-4F96-96D9-EF7F01A79DCD}" type="slidenum">
              <a:rPr lang="pl-PL" smtClean="0"/>
              <a:t>‹#›</a:t>
            </a:fld>
            <a:endParaRPr lang="pl-PL"/>
          </a:p>
        </p:txBody>
      </p:sp>
    </p:spTree>
    <p:extLst>
      <p:ext uri="{BB962C8B-B14F-4D97-AF65-F5344CB8AC3E}">
        <p14:creationId xmlns:p14="http://schemas.microsoft.com/office/powerpoint/2010/main" val="9677581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jp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oleObject" Target="../embeddings/oleObject5.bin"/><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45.jp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emf"/><Relationship Id="rId5" Type="http://schemas.openxmlformats.org/officeDocument/2006/relationships/oleObject" Target="../embeddings/oleObject8.bin"/><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22716">
            <a:off x="1440123" y="4347217"/>
            <a:ext cx="1277689" cy="977615"/>
          </a:xfrm>
          <a:prstGeom prst="rect">
            <a:avLst/>
          </a:prstGeom>
        </p:spPr>
      </p:pic>
      <p:pic>
        <p:nvPicPr>
          <p:cNvPr id="17" name="Obraz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803242">
            <a:off x="9487935" y="1554054"/>
            <a:ext cx="1277689" cy="977615"/>
          </a:xfrm>
          <a:prstGeom prst="rect">
            <a:avLst/>
          </a:prstGeom>
        </p:spPr>
      </p:pic>
      <p:pic>
        <p:nvPicPr>
          <p:cNvPr id="27" name="Obraz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693" y="1267244"/>
            <a:ext cx="1926844" cy="1575813"/>
          </a:xfrm>
          <a:prstGeom prst="rect">
            <a:avLst/>
          </a:prstGeom>
        </p:spPr>
      </p:pic>
      <p:pic>
        <p:nvPicPr>
          <p:cNvPr id="21" name="Obraz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343" y="2709341"/>
            <a:ext cx="8879926" cy="1526572"/>
          </a:xfrm>
          <a:prstGeom prst="rect">
            <a:avLst/>
          </a:prstGeom>
        </p:spPr>
      </p:pic>
      <p:pic>
        <p:nvPicPr>
          <p:cNvPr id="24" name="Symbol zastępczy zawartości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8396" y="3899075"/>
            <a:ext cx="2212541" cy="1500333"/>
          </a:xfrm>
          <a:prstGeom prst="rect">
            <a:avLst/>
          </a:prstGeom>
        </p:spPr>
      </p:pic>
      <p:graphicFrame>
        <p:nvGraphicFramePr>
          <p:cNvPr id="25" name="Obiekt 24"/>
          <p:cNvGraphicFramePr>
            <a:graphicFrameLocks noChangeAspect="1"/>
          </p:cNvGraphicFramePr>
          <p:nvPr>
            <p:extLst>
              <p:ext uri="{D42A27DB-BD31-4B8C-83A1-F6EECF244321}">
                <p14:modId xmlns:p14="http://schemas.microsoft.com/office/powerpoint/2010/main" val="2544147695"/>
              </p:ext>
            </p:extLst>
          </p:nvPr>
        </p:nvGraphicFramePr>
        <p:xfrm>
          <a:off x="2283210" y="1930124"/>
          <a:ext cx="1346478" cy="1237221"/>
        </p:xfrm>
        <a:graphic>
          <a:graphicData uri="http://schemas.openxmlformats.org/presentationml/2006/ole">
            <mc:AlternateContent xmlns:mc="http://schemas.openxmlformats.org/markup-compatibility/2006">
              <mc:Choice xmlns:v="urn:schemas-microsoft-com:vml" Requires="v">
                <p:oleObj spid="_x0000_s1071" name="CorelDRAW" r:id="rId7" imgW="2113313" imgH="1941853" progId="CorelDRAW.Graphic.9">
                  <p:embed/>
                </p:oleObj>
              </mc:Choice>
              <mc:Fallback>
                <p:oleObj name="CorelDRAW" r:id="rId7" imgW="2113313" imgH="1941853" progId="CorelDRAW.Graphic.9">
                  <p:embed/>
                  <p:pic>
                    <p:nvPicPr>
                      <p:cNvPr id="0" name=""/>
                      <p:cNvPicPr/>
                      <p:nvPr/>
                    </p:nvPicPr>
                    <p:blipFill>
                      <a:blip r:embed="rId8"/>
                      <a:stretch>
                        <a:fillRect/>
                      </a:stretch>
                    </p:blipFill>
                    <p:spPr>
                      <a:xfrm>
                        <a:off x="2283210" y="1930124"/>
                        <a:ext cx="1346478" cy="1237221"/>
                      </a:xfrm>
                      <a:prstGeom prst="rect">
                        <a:avLst/>
                      </a:prstGeom>
                    </p:spPr>
                  </p:pic>
                </p:oleObj>
              </mc:Fallback>
            </mc:AlternateContent>
          </a:graphicData>
        </a:graphic>
      </p:graphicFrame>
    </p:spTree>
    <p:extLst>
      <p:ext uri="{BB962C8B-B14F-4D97-AF65-F5344CB8AC3E}">
        <p14:creationId xmlns:p14="http://schemas.microsoft.com/office/powerpoint/2010/main" val="3709188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589087" y="190550"/>
            <a:ext cx="7779657" cy="2585323"/>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Famous personalities – </a:t>
            </a:r>
          </a:p>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medieval and early modern period</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Symbol zastępczy zawartości 1"/>
          <p:cNvSpPr>
            <a:spLocks noGrp="1"/>
          </p:cNvSpPr>
          <p:nvPr>
            <p:ph idx="1"/>
          </p:nvPr>
        </p:nvSpPr>
        <p:spPr>
          <a:xfrm>
            <a:off x="319203" y="2662796"/>
            <a:ext cx="3462650" cy="4047286"/>
          </a:xfrm>
        </p:spPr>
        <p:txBody>
          <a:bodyPr>
            <a:normAutofit/>
          </a:bodyPr>
          <a:lstStyle/>
          <a:p>
            <a:pPr marL="0" indent="0">
              <a:buNone/>
            </a:pPr>
            <a:r>
              <a:rPr lang="en-US" dirty="0"/>
              <a:t>In the Middle Ages, the heritage of the Roman Empire was defended by emperors of Greek origin, such as Justinian I the </a:t>
            </a:r>
            <a:r>
              <a:rPr lang="en-US" dirty="0" smtClean="0"/>
              <a:t>Great</a:t>
            </a:r>
            <a:r>
              <a:rPr lang="pl-PL" dirty="0" smtClean="0"/>
              <a:t>, </a:t>
            </a:r>
            <a:r>
              <a:rPr lang="en-US" dirty="0" smtClean="0"/>
              <a:t>Heraclius</a:t>
            </a:r>
            <a:r>
              <a:rPr lang="pl-PL" dirty="0" smtClean="0"/>
              <a:t> and </a:t>
            </a:r>
            <a:r>
              <a:rPr lang="en-US" dirty="0"/>
              <a:t>Leo III the </a:t>
            </a:r>
            <a:r>
              <a:rPr lang="en-US" dirty="0" smtClean="0"/>
              <a:t>Isauria</a:t>
            </a:r>
            <a:r>
              <a:rPr lang="pl-PL" dirty="0" smtClean="0"/>
              <a:t>n</a:t>
            </a:r>
            <a:r>
              <a:rPr lang="en-US" dirty="0" smtClean="0"/>
              <a:t>. </a:t>
            </a:r>
            <a:r>
              <a:rPr lang="en-US" dirty="0"/>
              <a:t>In 1821, when the </a:t>
            </a:r>
            <a:r>
              <a:rPr lang="pl-PL" dirty="0" smtClean="0"/>
              <a:t>sons</a:t>
            </a:r>
            <a:r>
              <a:rPr lang="en-US" dirty="0" smtClean="0"/>
              <a:t> </a:t>
            </a:r>
            <a:r>
              <a:rPr lang="en-US" dirty="0"/>
              <a:t>of the ancient Hellenes fought with the Ottoman Empire for independence, such commanders as Markos Botsaris, Dimitrios Ipsilantis and Notis </a:t>
            </a:r>
            <a:r>
              <a:rPr lang="pl-PL" dirty="0" smtClean="0"/>
              <a:t>Botsaris</a:t>
            </a:r>
            <a:r>
              <a:rPr lang="en-US" dirty="0" smtClean="0"/>
              <a:t> </a:t>
            </a:r>
            <a:r>
              <a:rPr lang="en-US" dirty="0"/>
              <a:t>stood out with heroism. </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597" y="961248"/>
            <a:ext cx="1940667" cy="2692253"/>
          </a:xfrm>
          <a:prstGeom prst="rect">
            <a:avLst/>
          </a:prstGeom>
        </p:spPr>
      </p:pic>
      <p:sp>
        <p:nvSpPr>
          <p:cNvPr id="8" name="pole tekstowe 7"/>
          <p:cNvSpPr txBox="1"/>
          <p:nvPr/>
        </p:nvSpPr>
        <p:spPr>
          <a:xfrm>
            <a:off x="10099242" y="300751"/>
            <a:ext cx="1401375" cy="646331"/>
          </a:xfrm>
          <a:prstGeom prst="rect">
            <a:avLst/>
          </a:prstGeom>
          <a:noFill/>
        </p:spPr>
        <p:txBody>
          <a:bodyPr wrap="square" rtlCol="0">
            <a:spAutoFit/>
          </a:bodyPr>
          <a:lstStyle/>
          <a:p>
            <a:r>
              <a:rPr lang="pl-PL" dirty="0" smtClean="0"/>
              <a:t>Justinian </a:t>
            </a:r>
            <a:r>
              <a:rPr lang="pl-PL" dirty="0"/>
              <a:t>I </a:t>
            </a:r>
            <a:r>
              <a:rPr lang="pl-PL" dirty="0" smtClean="0"/>
              <a:t>the Great</a:t>
            </a:r>
            <a:endParaRPr lang="pl-PL" dirty="0"/>
          </a:p>
        </p:txBody>
      </p:sp>
      <p:pic>
        <p:nvPicPr>
          <p:cNvPr id="10" name="Obraz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3596" y="3190603"/>
            <a:ext cx="1884478" cy="2394857"/>
          </a:xfrm>
          <a:prstGeom prst="rect">
            <a:avLst/>
          </a:prstGeom>
        </p:spPr>
      </p:pic>
      <p:sp>
        <p:nvSpPr>
          <p:cNvPr id="13" name="pole tekstowe 12"/>
          <p:cNvSpPr txBox="1"/>
          <p:nvPr/>
        </p:nvSpPr>
        <p:spPr>
          <a:xfrm>
            <a:off x="5998074" y="3190603"/>
            <a:ext cx="2309138" cy="369332"/>
          </a:xfrm>
          <a:prstGeom prst="rect">
            <a:avLst/>
          </a:prstGeom>
          <a:noFill/>
        </p:spPr>
        <p:txBody>
          <a:bodyPr wrap="square" rtlCol="0">
            <a:spAutoFit/>
          </a:bodyPr>
          <a:lstStyle/>
          <a:p>
            <a:r>
              <a:rPr lang="pl-PL" dirty="0"/>
              <a:t>Dimitrios Ipsilantis</a:t>
            </a:r>
          </a:p>
        </p:txBody>
      </p:sp>
      <p:graphicFrame>
        <p:nvGraphicFramePr>
          <p:cNvPr id="15" name="Symbol zastępczy zawartości 3"/>
          <p:cNvGraphicFramePr>
            <a:graphicFrameLocks noChangeAspect="1"/>
          </p:cNvGraphicFramePr>
          <p:nvPr>
            <p:extLst>
              <p:ext uri="{D42A27DB-BD31-4B8C-83A1-F6EECF244321}">
                <p14:modId xmlns:p14="http://schemas.microsoft.com/office/powerpoint/2010/main" val="3118047801"/>
              </p:ext>
            </p:extLst>
          </p:nvPr>
        </p:nvGraphicFramePr>
        <p:xfrm>
          <a:off x="619294" y="659049"/>
          <a:ext cx="1093427" cy="1648326"/>
        </p:xfrm>
        <a:graphic>
          <a:graphicData uri="http://schemas.openxmlformats.org/presentationml/2006/ole">
            <mc:AlternateContent xmlns:mc="http://schemas.openxmlformats.org/markup-compatibility/2006">
              <mc:Choice xmlns:v="urn:schemas-microsoft-com:vml" Requires="v">
                <p:oleObj spid="_x0000_s7203" name="CorelDRAW" r:id="rId5" imgW="954743" imgH="1438656" progId="CorelDRAW.Graphic.9">
                  <p:embed/>
                </p:oleObj>
              </mc:Choice>
              <mc:Fallback>
                <p:oleObj name="CorelDRAW" r:id="rId5" imgW="954743" imgH="1438656" progId="CorelDRAW.Graphic.9">
                  <p:embed/>
                  <p:pic>
                    <p:nvPicPr>
                      <p:cNvPr id="0" name=""/>
                      <p:cNvPicPr/>
                      <p:nvPr/>
                    </p:nvPicPr>
                    <p:blipFill>
                      <a:blip r:embed="rId6"/>
                      <a:stretch>
                        <a:fillRect/>
                      </a:stretch>
                    </p:blipFill>
                    <p:spPr>
                      <a:xfrm>
                        <a:off x="619294" y="659049"/>
                        <a:ext cx="1093427" cy="1648326"/>
                      </a:xfrm>
                      <a:prstGeom prst="rect">
                        <a:avLst/>
                      </a:prstGeom>
                    </p:spPr>
                  </p:pic>
                </p:oleObj>
              </mc:Fallback>
            </mc:AlternateContent>
          </a:graphicData>
        </a:graphic>
      </p:graphicFrame>
      <p:pic>
        <p:nvPicPr>
          <p:cNvPr id="18" name="Obraz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150" y="4127447"/>
            <a:ext cx="3402438" cy="2305743"/>
          </a:xfrm>
          <a:prstGeom prst="rect">
            <a:avLst/>
          </a:prstGeom>
        </p:spPr>
      </p:pic>
      <p:sp>
        <p:nvSpPr>
          <p:cNvPr id="21" name="pole tekstowe 20"/>
          <p:cNvSpPr txBox="1"/>
          <p:nvPr/>
        </p:nvSpPr>
        <p:spPr>
          <a:xfrm>
            <a:off x="9714254" y="5286811"/>
            <a:ext cx="2337116" cy="1200329"/>
          </a:xfrm>
          <a:prstGeom prst="rect">
            <a:avLst/>
          </a:prstGeom>
          <a:noFill/>
        </p:spPr>
        <p:txBody>
          <a:bodyPr wrap="square" rtlCol="0">
            <a:spAutoFit/>
          </a:bodyPr>
          <a:lstStyle/>
          <a:p>
            <a:r>
              <a:rPr lang="en-US" dirty="0"/>
              <a:t>The death of Markos </a:t>
            </a:r>
            <a:r>
              <a:rPr lang="en-US" dirty="0" smtClean="0"/>
              <a:t>Botsaris</a:t>
            </a:r>
            <a:r>
              <a:rPr lang="pl-PL" dirty="0" smtClean="0"/>
              <a:t>, </a:t>
            </a:r>
            <a:r>
              <a:rPr lang="en-US" dirty="0" smtClean="0"/>
              <a:t> </a:t>
            </a:r>
            <a:r>
              <a:rPr lang="pl-PL" dirty="0" smtClean="0"/>
              <a:t>p</a:t>
            </a:r>
            <a:r>
              <a:rPr lang="en-US" dirty="0" smtClean="0"/>
              <a:t>ainting </a:t>
            </a:r>
            <a:r>
              <a:rPr lang="en-US" dirty="0"/>
              <a:t>by Ludovico </a:t>
            </a:r>
            <a:r>
              <a:rPr lang="en-US" dirty="0" smtClean="0"/>
              <a:t>Lipparini</a:t>
            </a:r>
            <a:endParaRPr lang="pl-PL" dirty="0"/>
          </a:p>
        </p:txBody>
      </p:sp>
    </p:spTree>
    <p:extLst>
      <p:ext uri="{BB962C8B-B14F-4D97-AF65-F5344CB8AC3E}">
        <p14:creationId xmlns:p14="http://schemas.microsoft.com/office/powerpoint/2010/main" val="49130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878822" y="606049"/>
            <a:ext cx="7779657" cy="1754326"/>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Famous personalities – </a:t>
            </a:r>
          </a:p>
          <a:p>
            <a:pPr algn="ctr"/>
            <a:r>
              <a:rPr lang="pl-PL" sz="5400" b="1" dirty="0">
                <a:ln w="6600">
                  <a:solidFill>
                    <a:schemeClr val="accent2"/>
                  </a:solidFill>
                  <a:prstDash val="solid"/>
                </a:ln>
                <a:solidFill>
                  <a:srgbClr val="FFFFFF"/>
                </a:solidFill>
                <a:effectLst>
                  <a:outerShdw dist="38100" dir="2700000" algn="tl" rotWithShape="0">
                    <a:schemeClr val="accent2"/>
                  </a:outerShdw>
                </a:effectLst>
              </a:rPr>
              <a:t>m</a:t>
            </a:r>
            <a:r>
              <a:rPr lang="pl-PL" sz="5400" b="1" dirty="0" smtClean="0">
                <a:ln w="6600">
                  <a:solidFill>
                    <a:schemeClr val="accent2"/>
                  </a:solidFill>
                  <a:prstDash val="solid"/>
                </a:ln>
                <a:solidFill>
                  <a:srgbClr val="FFFFFF"/>
                </a:solidFill>
                <a:effectLst>
                  <a:outerShdw dist="38100" dir="2700000" algn="tl" rotWithShape="0">
                    <a:schemeClr val="accent2"/>
                  </a:outerShdw>
                </a:effectLst>
              </a:rPr>
              <a:t>odern period</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Symbol zastępczy zawartości 1"/>
          <p:cNvSpPr>
            <a:spLocks noGrp="1"/>
          </p:cNvSpPr>
          <p:nvPr>
            <p:ph idx="1"/>
          </p:nvPr>
        </p:nvSpPr>
        <p:spPr>
          <a:xfrm>
            <a:off x="354608" y="2506555"/>
            <a:ext cx="5778905" cy="3931920"/>
          </a:xfrm>
        </p:spPr>
        <p:txBody>
          <a:bodyPr>
            <a:normAutofit/>
          </a:bodyPr>
          <a:lstStyle/>
          <a:p>
            <a:pPr marL="0" indent="0">
              <a:buNone/>
            </a:pPr>
            <a:r>
              <a:rPr lang="pl-PL" dirty="0" smtClean="0"/>
              <a:t>Even today</a:t>
            </a:r>
            <a:r>
              <a:rPr lang="pl-PL" altLang="pl-PL" dirty="0"/>
              <a:t>, the Greek people are represented by </a:t>
            </a:r>
            <a:r>
              <a:rPr lang="pl-PL" altLang="pl-PL" dirty="0" smtClean="0"/>
              <a:t> </a:t>
            </a:r>
            <a:r>
              <a:rPr lang="pl-PL" altLang="pl-PL" dirty="0"/>
              <a:t>talented </a:t>
            </a:r>
            <a:r>
              <a:rPr lang="pl-PL" altLang="pl-PL" dirty="0" smtClean="0"/>
              <a:t>people</a:t>
            </a:r>
            <a:r>
              <a:rPr lang="pl-PL" altLang="pl-PL" dirty="0"/>
              <a:t>. </a:t>
            </a:r>
            <a:r>
              <a:rPr lang="pl-PL" dirty="0"/>
              <a:t>These are for example </a:t>
            </a:r>
            <a:r>
              <a:rPr lang="pl-PL" altLang="pl-PL" dirty="0" smtClean="0"/>
              <a:t>the </a:t>
            </a:r>
            <a:r>
              <a:rPr lang="pl-PL" altLang="pl-PL" dirty="0"/>
              <a:t>eight-time prime </a:t>
            </a:r>
            <a:r>
              <a:rPr lang="pl-PL" altLang="pl-PL" dirty="0" smtClean="0"/>
              <a:t>minister</a:t>
            </a:r>
            <a:r>
              <a:rPr lang="pl-PL" altLang="pl-PL" dirty="0"/>
              <a:t> Eleftherios Venizelos</a:t>
            </a:r>
            <a:r>
              <a:rPr lang="pl-PL" altLang="pl-PL" dirty="0" smtClean="0"/>
              <a:t>, </a:t>
            </a:r>
            <a:r>
              <a:rPr lang="pl-PL" altLang="pl-PL" dirty="0"/>
              <a:t>the politician Joanis Metaxas, the millionaire Aristotelis Onasis and the </a:t>
            </a:r>
            <a:r>
              <a:rPr lang="pl-PL" altLang="pl-PL" dirty="0" smtClean="0"/>
              <a:t>Archbishop of </a:t>
            </a:r>
            <a:r>
              <a:rPr lang="pl-PL" altLang="pl-PL" dirty="0"/>
              <a:t>Cyprus, </a:t>
            </a:r>
            <a:r>
              <a:rPr lang="pl-PL" altLang="pl-PL" dirty="0" smtClean="0"/>
              <a:t>Makarios III.</a:t>
            </a:r>
            <a:endParaRPr lang="pl-PL" altLang="pl-PL" sz="4000"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988" y="509591"/>
            <a:ext cx="1479448" cy="1947242"/>
          </a:xfrm>
          <a:prstGeom prst="rect">
            <a:avLst/>
          </a:prstGeom>
        </p:spPr>
      </p:pic>
      <p:sp>
        <p:nvSpPr>
          <p:cNvPr id="8" name="pole tekstowe 7"/>
          <p:cNvSpPr txBox="1"/>
          <p:nvPr/>
        </p:nvSpPr>
        <p:spPr>
          <a:xfrm>
            <a:off x="1644235" y="6069143"/>
            <a:ext cx="2008112" cy="369332"/>
          </a:xfrm>
          <a:prstGeom prst="rect">
            <a:avLst/>
          </a:prstGeom>
          <a:noFill/>
        </p:spPr>
        <p:txBody>
          <a:bodyPr wrap="square" rtlCol="0">
            <a:spAutoFit/>
          </a:bodyPr>
          <a:lstStyle/>
          <a:p>
            <a:r>
              <a:rPr lang="pl-PL" dirty="0"/>
              <a:t>Joanis Metaksas</a:t>
            </a:r>
          </a:p>
        </p:txBody>
      </p:sp>
      <p:sp>
        <p:nvSpPr>
          <p:cNvPr id="13" name="pole tekstowe 12"/>
          <p:cNvSpPr txBox="1"/>
          <p:nvPr/>
        </p:nvSpPr>
        <p:spPr>
          <a:xfrm>
            <a:off x="9658479" y="1660968"/>
            <a:ext cx="2155076" cy="369332"/>
          </a:xfrm>
          <a:prstGeom prst="rect">
            <a:avLst/>
          </a:prstGeom>
          <a:noFill/>
        </p:spPr>
        <p:txBody>
          <a:bodyPr wrap="square" rtlCol="0">
            <a:spAutoFit/>
          </a:bodyPr>
          <a:lstStyle/>
          <a:p>
            <a:r>
              <a:rPr lang="pl-PL" dirty="0"/>
              <a:t>Aristotelis Onasis</a:t>
            </a: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5022" y="2030300"/>
            <a:ext cx="2174038" cy="2899624"/>
          </a:xfrm>
          <a:prstGeom prst="rect">
            <a:avLst/>
          </a:prstGeom>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561" y="4061012"/>
            <a:ext cx="2147070" cy="2470416"/>
          </a:xfrm>
          <a:prstGeom prst="rect">
            <a:avLst/>
          </a:prstGeom>
        </p:spPr>
      </p:pic>
      <p:pic>
        <p:nvPicPr>
          <p:cNvPr id="4" name="Obraz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1230" y="3172869"/>
            <a:ext cx="2504353" cy="3031273"/>
          </a:xfrm>
          <a:prstGeom prst="rect">
            <a:avLst/>
          </a:prstGeom>
        </p:spPr>
      </p:pic>
      <p:sp>
        <p:nvSpPr>
          <p:cNvPr id="10" name="pole tekstowe 9"/>
          <p:cNvSpPr txBox="1"/>
          <p:nvPr/>
        </p:nvSpPr>
        <p:spPr>
          <a:xfrm>
            <a:off x="6987800" y="2793132"/>
            <a:ext cx="1391212" cy="369332"/>
          </a:xfrm>
          <a:prstGeom prst="rect">
            <a:avLst/>
          </a:prstGeom>
          <a:noFill/>
        </p:spPr>
        <p:txBody>
          <a:bodyPr wrap="square" rtlCol="0">
            <a:spAutoFit/>
          </a:bodyPr>
          <a:lstStyle/>
          <a:p>
            <a:r>
              <a:rPr lang="pl-PL" dirty="0"/>
              <a:t>Makarios III</a:t>
            </a:r>
          </a:p>
        </p:txBody>
      </p:sp>
    </p:spTree>
    <p:extLst>
      <p:ext uri="{BB962C8B-B14F-4D97-AF65-F5344CB8AC3E}">
        <p14:creationId xmlns:p14="http://schemas.microsoft.com/office/powerpoint/2010/main" val="3654320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526988" y="848185"/>
            <a:ext cx="7779657" cy="923330"/>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Political situation</a:t>
            </a:r>
          </a:p>
        </p:txBody>
      </p:sp>
      <p:sp>
        <p:nvSpPr>
          <p:cNvPr id="2" name="Symbol zastępczy zawartości 1"/>
          <p:cNvSpPr>
            <a:spLocks noGrp="1"/>
          </p:cNvSpPr>
          <p:nvPr>
            <p:ph idx="1"/>
          </p:nvPr>
        </p:nvSpPr>
        <p:spPr>
          <a:xfrm>
            <a:off x="339355" y="2176854"/>
            <a:ext cx="5364022" cy="3931920"/>
          </a:xfrm>
        </p:spPr>
        <p:txBody>
          <a:bodyPr>
            <a:normAutofit/>
          </a:bodyPr>
          <a:lstStyle/>
          <a:p>
            <a:pPr marL="0" indent="0">
              <a:buNone/>
            </a:pPr>
            <a:r>
              <a:rPr lang="en-US" dirty="0"/>
              <a:t>The Hellenic Republic is a parliamentary democracy. It is represented by a president elected by parliament for a </a:t>
            </a:r>
            <a:r>
              <a:rPr lang="en-US" dirty="0" smtClean="0"/>
              <a:t>five</a:t>
            </a:r>
            <a:r>
              <a:rPr lang="pl-PL" dirty="0" smtClean="0"/>
              <a:t> </a:t>
            </a:r>
            <a:r>
              <a:rPr lang="en-US" dirty="0" smtClean="0"/>
              <a:t>year</a:t>
            </a:r>
            <a:r>
              <a:rPr lang="pl-PL" dirty="0" smtClean="0"/>
              <a:t>s</a:t>
            </a:r>
            <a:r>
              <a:rPr lang="en-US" dirty="0" smtClean="0"/>
              <a:t>. </a:t>
            </a:r>
            <a:r>
              <a:rPr lang="pl-PL" dirty="0" smtClean="0"/>
              <a:t>T</a:t>
            </a:r>
            <a:r>
              <a:rPr lang="en-US" dirty="0" smtClean="0"/>
              <a:t>he </a:t>
            </a:r>
            <a:r>
              <a:rPr lang="en-US" dirty="0"/>
              <a:t>president and parliament exercise legislative power. Three hundred deputies elected every four years are members of the </a:t>
            </a:r>
            <a:r>
              <a:rPr lang="pl-PL" dirty="0" smtClean="0"/>
              <a:t>parliament</a:t>
            </a:r>
            <a:r>
              <a:rPr lang="en-US" dirty="0" smtClean="0"/>
              <a:t>. </a:t>
            </a:r>
            <a:r>
              <a:rPr lang="en-US" dirty="0"/>
              <a:t>Since 2019, the prime minister of Greece is Kiriakos Mitsotakis, coming from the conservative-liberal New </a:t>
            </a:r>
            <a:r>
              <a:rPr lang="en-US" dirty="0" smtClean="0"/>
              <a:t>Democracy</a:t>
            </a:r>
            <a:r>
              <a:rPr lang="pl-PL" dirty="0" smtClean="0"/>
              <a:t> party</a:t>
            </a:r>
            <a:r>
              <a:rPr lang="en-US" dirty="0" smtClean="0"/>
              <a:t>. </a:t>
            </a:r>
            <a:r>
              <a:rPr lang="en-US" dirty="0"/>
              <a:t>On January </a:t>
            </a:r>
            <a:r>
              <a:rPr lang="en-US" dirty="0" smtClean="0"/>
              <a:t>22 </a:t>
            </a:r>
            <a:r>
              <a:rPr lang="en-US" dirty="0"/>
              <a:t>2020, Ekaterini Sakielaropulu became the president of Greece, she is the first woman </a:t>
            </a:r>
            <a:r>
              <a:rPr lang="pl-PL" dirty="0" smtClean="0"/>
              <a:t>holding</a:t>
            </a:r>
            <a:r>
              <a:rPr lang="en-US" dirty="0" smtClean="0"/>
              <a:t> </a:t>
            </a:r>
            <a:r>
              <a:rPr lang="en-US" dirty="0"/>
              <a:t>this position in the history of the country. </a:t>
            </a:r>
            <a:endParaRPr lang="pl-PL" dirty="0" smtClean="0"/>
          </a:p>
        </p:txBody>
      </p:sp>
      <p:sp>
        <p:nvSpPr>
          <p:cNvPr id="13" name="pole tekstowe 12"/>
          <p:cNvSpPr txBox="1"/>
          <p:nvPr/>
        </p:nvSpPr>
        <p:spPr>
          <a:xfrm>
            <a:off x="9524660" y="3020503"/>
            <a:ext cx="2125080" cy="369332"/>
          </a:xfrm>
          <a:prstGeom prst="rect">
            <a:avLst/>
          </a:prstGeom>
          <a:noFill/>
        </p:spPr>
        <p:txBody>
          <a:bodyPr wrap="square" rtlCol="0">
            <a:spAutoFit/>
          </a:bodyPr>
          <a:lstStyle/>
          <a:p>
            <a:r>
              <a:rPr lang="pl-PL" dirty="0"/>
              <a:t>Kiriakos Mitsotakis</a:t>
            </a:r>
          </a:p>
        </p:txBody>
      </p:sp>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131" y="3369820"/>
            <a:ext cx="2264138" cy="3033175"/>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2406" y="408286"/>
            <a:ext cx="2073088" cy="1445403"/>
          </a:xfrm>
          <a:prstGeom prst="rect">
            <a:avLst/>
          </a:prstGeom>
        </p:spPr>
      </p:pic>
      <p:sp>
        <p:nvSpPr>
          <p:cNvPr id="10" name="Prostokąt 9"/>
          <p:cNvSpPr/>
          <p:nvPr/>
        </p:nvSpPr>
        <p:spPr>
          <a:xfrm>
            <a:off x="5870905" y="2134013"/>
            <a:ext cx="2720617" cy="369332"/>
          </a:xfrm>
          <a:prstGeom prst="rect">
            <a:avLst/>
          </a:prstGeom>
        </p:spPr>
        <p:txBody>
          <a:bodyPr wrap="none">
            <a:spAutoFit/>
          </a:bodyPr>
          <a:lstStyle/>
          <a:p>
            <a:r>
              <a:rPr lang="pl-PL" dirty="0"/>
              <a:t>Ekaterini Sakielaropulu</a:t>
            </a:r>
          </a:p>
        </p:txBody>
      </p:sp>
      <p:pic>
        <p:nvPicPr>
          <p:cNvPr id="12" name="Obraz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1806" y="2503345"/>
            <a:ext cx="2238817" cy="2920196"/>
          </a:xfrm>
          <a:prstGeom prst="rect">
            <a:avLst/>
          </a:prstGeom>
        </p:spPr>
      </p:pic>
      <p:sp>
        <p:nvSpPr>
          <p:cNvPr id="14" name="pole tekstowe 13"/>
          <p:cNvSpPr txBox="1"/>
          <p:nvPr/>
        </p:nvSpPr>
        <p:spPr>
          <a:xfrm>
            <a:off x="10045589" y="1853689"/>
            <a:ext cx="1900528" cy="646331"/>
          </a:xfrm>
          <a:prstGeom prst="rect">
            <a:avLst/>
          </a:prstGeom>
          <a:noFill/>
        </p:spPr>
        <p:txBody>
          <a:bodyPr wrap="square" rtlCol="0">
            <a:spAutoFit/>
          </a:bodyPr>
          <a:lstStyle/>
          <a:p>
            <a:r>
              <a:rPr lang="pl-PL" dirty="0" smtClean="0"/>
              <a:t>Logo „New Democracy”</a:t>
            </a:r>
            <a:endParaRPr lang="pl-PL" dirty="0"/>
          </a:p>
        </p:txBody>
      </p:sp>
      <p:graphicFrame>
        <p:nvGraphicFramePr>
          <p:cNvPr id="15" name="Symbol zastępczy zawartości 3"/>
          <p:cNvGraphicFramePr>
            <a:graphicFrameLocks noChangeAspect="1"/>
          </p:cNvGraphicFramePr>
          <p:nvPr>
            <p:extLst>
              <p:ext uri="{D42A27DB-BD31-4B8C-83A1-F6EECF244321}">
                <p14:modId xmlns:p14="http://schemas.microsoft.com/office/powerpoint/2010/main" val="3324141615"/>
              </p:ext>
            </p:extLst>
          </p:nvPr>
        </p:nvGraphicFramePr>
        <p:xfrm>
          <a:off x="526988" y="485687"/>
          <a:ext cx="1093427" cy="1648326"/>
        </p:xfrm>
        <a:graphic>
          <a:graphicData uri="http://schemas.openxmlformats.org/presentationml/2006/ole">
            <mc:AlternateContent xmlns:mc="http://schemas.openxmlformats.org/markup-compatibility/2006">
              <mc:Choice xmlns:v="urn:schemas-microsoft-com:vml" Requires="v">
                <p:oleObj spid="_x0000_s8230" name="CorelDRAW" r:id="rId6" imgW="954743" imgH="1438656" progId="CorelDRAW.Graphic.9">
                  <p:embed/>
                </p:oleObj>
              </mc:Choice>
              <mc:Fallback>
                <p:oleObj name="CorelDRAW" r:id="rId6" imgW="954743" imgH="1438656" progId="CorelDRAW.Graphic.9">
                  <p:embed/>
                  <p:pic>
                    <p:nvPicPr>
                      <p:cNvPr id="0" name=""/>
                      <p:cNvPicPr/>
                      <p:nvPr/>
                    </p:nvPicPr>
                    <p:blipFill>
                      <a:blip r:embed="rId7"/>
                      <a:stretch>
                        <a:fillRect/>
                      </a:stretch>
                    </p:blipFill>
                    <p:spPr>
                      <a:xfrm>
                        <a:off x="526988" y="485687"/>
                        <a:ext cx="1093427" cy="1648326"/>
                      </a:xfrm>
                      <a:prstGeom prst="rect">
                        <a:avLst/>
                      </a:prstGeom>
                    </p:spPr>
                  </p:pic>
                </p:oleObj>
              </mc:Fallback>
            </mc:AlternateContent>
          </a:graphicData>
        </a:graphic>
      </p:graphicFrame>
    </p:spTree>
    <p:extLst>
      <p:ext uri="{BB962C8B-B14F-4D97-AF65-F5344CB8AC3E}">
        <p14:creationId xmlns:p14="http://schemas.microsoft.com/office/powerpoint/2010/main" val="4023266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756921" y="761703"/>
            <a:ext cx="6115778" cy="923330"/>
          </a:xfrm>
          <a:prstGeom prst="rect">
            <a:avLst/>
          </a:prstGeom>
          <a:noFill/>
        </p:spPr>
        <p:txBody>
          <a:bodyPr wrap="non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Cuisine – tradition</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79" y="397121"/>
            <a:ext cx="1380242" cy="1652494"/>
          </a:xfrm>
          <a:prstGeom prst="rect">
            <a:avLst/>
          </a:prstGeom>
        </p:spPr>
      </p:pic>
      <p:sp>
        <p:nvSpPr>
          <p:cNvPr id="4" name="Symbol zastępczy zawartości 3"/>
          <p:cNvSpPr>
            <a:spLocks noGrp="1"/>
          </p:cNvSpPr>
          <p:nvPr>
            <p:ph idx="1"/>
          </p:nvPr>
        </p:nvSpPr>
        <p:spPr>
          <a:xfrm>
            <a:off x="376679" y="2049615"/>
            <a:ext cx="3886039" cy="4539444"/>
          </a:xfrm>
        </p:spPr>
        <p:txBody>
          <a:bodyPr>
            <a:normAutofit/>
          </a:bodyPr>
          <a:lstStyle/>
          <a:p>
            <a:pPr marL="0" indent="0">
              <a:buNone/>
            </a:pPr>
            <a:r>
              <a:rPr lang="en-US" dirty="0"/>
              <a:t>Greek cuisine has as much a centuries-old and rich heritage as the history of the nation itself. Archestratos</a:t>
            </a:r>
            <a:r>
              <a:rPr lang="en-US" dirty="0" smtClean="0"/>
              <a:t> </a:t>
            </a:r>
            <a:r>
              <a:rPr lang="en-US" dirty="0"/>
              <a:t>wrote the first ever cookbook in 330 </a:t>
            </a:r>
            <a:r>
              <a:rPr lang="en-US" dirty="0" smtClean="0"/>
              <a:t>B.C.E. </a:t>
            </a:r>
            <a:r>
              <a:rPr lang="en-US" dirty="0"/>
              <a:t>The ancient Hellenes used </a:t>
            </a:r>
            <a:r>
              <a:rPr lang="pl-PL" dirty="0" smtClean="0"/>
              <a:t>little</a:t>
            </a:r>
            <a:r>
              <a:rPr lang="en-US" dirty="0" smtClean="0"/>
              <a:t> </a:t>
            </a:r>
            <a:r>
              <a:rPr lang="en-US" dirty="0"/>
              <a:t>ingredients, mainly wheat, oil and wine. Meat was eaten </a:t>
            </a:r>
            <a:r>
              <a:rPr lang="pl-PL" dirty="0" smtClean="0"/>
              <a:t>exceptionally</a:t>
            </a:r>
            <a:r>
              <a:rPr lang="en-US" dirty="0" smtClean="0"/>
              <a:t>, </a:t>
            </a:r>
            <a:r>
              <a:rPr lang="en-US" dirty="0"/>
              <a:t>fish more often. This </a:t>
            </a:r>
            <a:r>
              <a:rPr lang="pl-PL" dirty="0" smtClean="0"/>
              <a:t>habit</a:t>
            </a:r>
            <a:r>
              <a:rPr lang="en-US" dirty="0" smtClean="0"/>
              <a:t> </a:t>
            </a:r>
            <a:r>
              <a:rPr lang="en-US" dirty="0"/>
              <a:t>continued in Roman and Ottoman times. Thanks to trade routes, the citizens of the Byzantine Empire learned about new spices and inspirations from Arabia and Persia. </a:t>
            </a:r>
            <a:endParaRPr lang="pl-PL" dirty="0"/>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1316" y="1685033"/>
            <a:ext cx="1777521" cy="2569326"/>
          </a:xfrm>
          <a:prstGeom prst="rect">
            <a:avLst/>
          </a:prstGeom>
        </p:spPr>
      </p:pic>
      <p:sp>
        <p:nvSpPr>
          <p:cNvPr id="12" name="Prostokąt 11"/>
          <p:cNvSpPr/>
          <p:nvPr/>
        </p:nvSpPr>
        <p:spPr>
          <a:xfrm>
            <a:off x="8173554" y="1787223"/>
            <a:ext cx="1918801" cy="2308324"/>
          </a:xfrm>
          <a:prstGeom prst="rect">
            <a:avLst/>
          </a:prstGeom>
        </p:spPr>
        <p:txBody>
          <a:bodyPr wrap="square">
            <a:spAutoFit/>
          </a:bodyPr>
          <a:lstStyle/>
          <a:p>
            <a:r>
              <a:rPr lang="pl-PL" dirty="0" smtClean="0"/>
              <a:t>Greek woman preparing bread (terracotta figure from the beginning of the 5th century BC) </a:t>
            </a:r>
            <a:endParaRPr lang="pl-PL" dirty="0"/>
          </a:p>
        </p:txBody>
      </p:sp>
      <p:pic>
        <p:nvPicPr>
          <p:cNvPr id="13" name="Obraz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995" y="4493747"/>
            <a:ext cx="3451920" cy="1982649"/>
          </a:xfrm>
          <a:prstGeom prst="rect">
            <a:avLst/>
          </a:prstGeom>
        </p:spPr>
      </p:pic>
      <p:pic>
        <p:nvPicPr>
          <p:cNvPr id="15" name="Obraz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174" y="3800761"/>
            <a:ext cx="2100286" cy="2675636"/>
          </a:xfrm>
          <a:prstGeom prst="rect">
            <a:avLst/>
          </a:prstGeom>
        </p:spPr>
      </p:pic>
      <p:pic>
        <p:nvPicPr>
          <p:cNvPr id="16" name="Obraz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5447" y="1787223"/>
            <a:ext cx="2761075" cy="1843483"/>
          </a:xfrm>
          <a:prstGeom prst="rect">
            <a:avLst/>
          </a:prstGeom>
        </p:spPr>
      </p:pic>
    </p:spTree>
    <p:extLst>
      <p:ext uri="{BB962C8B-B14F-4D97-AF65-F5344CB8AC3E}">
        <p14:creationId xmlns:p14="http://schemas.microsoft.com/office/powerpoint/2010/main" val="277189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688039" y="891702"/>
            <a:ext cx="5613714" cy="914579"/>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Cuisine – fishes</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03" y="375371"/>
            <a:ext cx="1479448" cy="1947242"/>
          </a:xfrm>
          <a:prstGeom prst="rect">
            <a:avLst/>
          </a:prstGeom>
        </p:spPr>
      </p:pic>
      <p:sp>
        <p:nvSpPr>
          <p:cNvPr id="2" name="pole tekstowe 1"/>
          <p:cNvSpPr txBox="1"/>
          <p:nvPr/>
        </p:nvSpPr>
        <p:spPr>
          <a:xfrm>
            <a:off x="383403" y="2322613"/>
            <a:ext cx="3227295" cy="3416320"/>
          </a:xfrm>
          <a:prstGeom prst="rect">
            <a:avLst/>
          </a:prstGeom>
          <a:noFill/>
        </p:spPr>
        <p:txBody>
          <a:bodyPr wrap="square" rtlCol="0">
            <a:spAutoFit/>
          </a:bodyPr>
          <a:lstStyle/>
          <a:p>
            <a:r>
              <a:rPr lang="en-US" dirty="0"/>
              <a:t>On Greek tables, we can find many types of fish and ways of preparing them. Tuna, shrimp, crab clams, cod, flounder, mackerel and trout are some of them. The Greeks serve them grilled, seasoned with garlic and lemon juice, baked with yoghurt and herbs, or cooked in a thick tomato sauce. </a:t>
            </a:r>
            <a:endParaRPr lang="pl-PL" dirty="0"/>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742" y="770768"/>
            <a:ext cx="3826698" cy="2870023"/>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698" y="1966863"/>
            <a:ext cx="3489349" cy="2656407"/>
          </a:xfrm>
          <a:prstGeom prst="rect">
            <a:avLst/>
          </a:prstGeom>
        </p:spPr>
      </p:pic>
      <p:pic>
        <p:nvPicPr>
          <p:cNvPr id="10"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1753" y="3872753"/>
            <a:ext cx="3862572" cy="2577339"/>
          </a:xfrm>
          <a:prstGeom prst="rect">
            <a:avLst/>
          </a:prstGeom>
        </p:spPr>
      </p:pic>
    </p:spTree>
    <p:extLst>
      <p:ext uri="{BB962C8B-B14F-4D97-AF65-F5344CB8AC3E}">
        <p14:creationId xmlns:p14="http://schemas.microsoft.com/office/powerpoint/2010/main" val="626651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412041" y="681640"/>
            <a:ext cx="6064070" cy="923330"/>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Cuisine – dairy</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Symbol zastępczy zawartości 3"/>
          <p:cNvSpPr>
            <a:spLocks noGrp="1"/>
          </p:cNvSpPr>
          <p:nvPr>
            <p:ph idx="1"/>
          </p:nvPr>
        </p:nvSpPr>
        <p:spPr>
          <a:xfrm>
            <a:off x="387964" y="1966748"/>
            <a:ext cx="3791909" cy="4504957"/>
          </a:xfrm>
        </p:spPr>
        <p:txBody>
          <a:bodyPr>
            <a:noAutofit/>
          </a:bodyPr>
          <a:lstStyle/>
          <a:p>
            <a:pPr marL="0" indent="0">
              <a:buNone/>
            </a:pPr>
            <a:r>
              <a:rPr lang="en-US" dirty="0"/>
              <a:t>In the south of the Balkans, the most popular cheese is feta, of Greek origin. Made from a mixture of sheep's and goat's milk or from sheep's milk only. As a brittle cheese that melts well at high temperatures, it is a very popular ingredient and an important symbol of Greek cuisine. In addition to feta, there are many other regional varieties of cheese such as: hard yellow kefalotiri, mild engraving and unripe Cypriot chalumi. </a:t>
            </a:r>
            <a:endParaRPr lang="pl-PL" dirty="0"/>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6851" y="747545"/>
            <a:ext cx="3313467" cy="331346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964" y="432290"/>
            <a:ext cx="1560251" cy="1422030"/>
          </a:xfrm>
          <a:prstGeom prst="rect">
            <a:avLst/>
          </a:prstGeom>
        </p:spPr>
      </p:pic>
      <p:pic>
        <p:nvPicPr>
          <p:cNvPr id="5" name="Obraz 4"/>
          <p:cNvPicPr>
            <a:picLocks noChangeAspect="1"/>
          </p:cNvPicPr>
          <p:nvPr/>
        </p:nvPicPr>
        <p:blipFill>
          <a:blip r:embed="rId4"/>
          <a:stretch>
            <a:fillRect/>
          </a:stretch>
        </p:blipFill>
        <p:spPr>
          <a:xfrm>
            <a:off x="4546922" y="1787625"/>
            <a:ext cx="2983431" cy="2123898"/>
          </a:xfrm>
          <a:prstGeom prst="rect">
            <a:avLst/>
          </a:prstGeom>
        </p:spPr>
      </p:pic>
      <p:pic>
        <p:nvPicPr>
          <p:cNvPr id="10" name="Obraz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2582" y="4243665"/>
            <a:ext cx="3358855" cy="2228040"/>
          </a:xfrm>
          <a:prstGeom prst="rect">
            <a:avLst/>
          </a:prstGeom>
        </p:spPr>
      </p:pic>
    </p:spTree>
    <p:extLst>
      <p:ext uri="{BB962C8B-B14F-4D97-AF65-F5344CB8AC3E}">
        <p14:creationId xmlns:p14="http://schemas.microsoft.com/office/powerpoint/2010/main" val="54410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620415" y="848185"/>
            <a:ext cx="5425845" cy="923330"/>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Cuisine – drinks</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Symbol zastępczy zawartości 3"/>
          <p:cNvSpPr>
            <a:spLocks noGrp="1"/>
          </p:cNvSpPr>
          <p:nvPr>
            <p:ph idx="1"/>
          </p:nvPr>
        </p:nvSpPr>
        <p:spPr>
          <a:xfrm>
            <a:off x="375545" y="2134012"/>
            <a:ext cx="3036559" cy="4294299"/>
          </a:xfrm>
        </p:spPr>
        <p:txBody>
          <a:bodyPr>
            <a:normAutofit/>
          </a:bodyPr>
          <a:lstStyle/>
          <a:p>
            <a:pPr marL="0" indent="0">
              <a:buNone/>
            </a:pPr>
            <a:r>
              <a:rPr lang="en-US" dirty="0"/>
              <a:t>The most popular drink among the Greeks is coffee. Always served as kafedáki in small </a:t>
            </a:r>
            <a:r>
              <a:rPr lang="en-US" dirty="0" smtClean="0"/>
              <a:t>cups. </a:t>
            </a:r>
            <a:r>
              <a:rPr lang="en-US" dirty="0"/>
              <a:t>It is usually refilled with a glass of ice water and a cookie. A frequent addition to coffee is a glass of fresh </a:t>
            </a:r>
            <a:r>
              <a:rPr lang="en-US" dirty="0" smtClean="0"/>
              <a:t>water</a:t>
            </a:r>
            <a:r>
              <a:rPr lang="pl-PL" dirty="0" smtClean="0"/>
              <a:t>, </a:t>
            </a:r>
            <a:r>
              <a:rPr lang="en-US" dirty="0" smtClean="0"/>
              <a:t>nero fresco, </a:t>
            </a:r>
            <a:r>
              <a:rPr lang="en-US" dirty="0"/>
              <a:t>traditionally served to each guest</a:t>
            </a:r>
            <a:r>
              <a:rPr lang="en-US" dirty="0" smtClean="0"/>
              <a:t>. </a:t>
            </a:r>
            <a:r>
              <a:rPr lang="en-US" dirty="0"/>
              <a:t>Greece also offers many types of </a:t>
            </a:r>
            <a:r>
              <a:rPr lang="pl-PL" dirty="0"/>
              <a:t>wines, spirits and </a:t>
            </a:r>
            <a:r>
              <a:rPr lang="pl-PL" dirty="0" smtClean="0"/>
              <a:t>liqueurs</a:t>
            </a:r>
            <a:r>
              <a:rPr lang="en-US" dirty="0" smtClean="0"/>
              <a:t>. </a:t>
            </a:r>
            <a:endParaRPr lang="pl-PL" dirty="0"/>
          </a:p>
        </p:txBody>
      </p:sp>
      <p:graphicFrame>
        <p:nvGraphicFramePr>
          <p:cNvPr id="8" name="Symbol zastępczy zawartości 3"/>
          <p:cNvGraphicFramePr>
            <a:graphicFrameLocks noChangeAspect="1"/>
          </p:cNvGraphicFramePr>
          <p:nvPr>
            <p:extLst>
              <p:ext uri="{D42A27DB-BD31-4B8C-83A1-F6EECF244321}">
                <p14:modId xmlns:p14="http://schemas.microsoft.com/office/powerpoint/2010/main" val="2497304754"/>
              </p:ext>
            </p:extLst>
          </p:nvPr>
        </p:nvGraphicFramePr>
        <p:xfrm>
          <a:off x="526988" y="485687"/>
          <a:ext cx="1093427" cy="1648326"/>
        </p:xfrm>
        <a:graphic>
          <a:graphicData uri="http://schemas.openxmlformats.org/presentationml/2006/ole">
            <mc:AlternateContent xmlns:mc="http://schemas.openxmlformats.org/markup-compatibility/2006">
              <mc:Choice xmlns:v="urn:schemas-microsoft-com:vml" Requires="v">
                <p:oleObj spid="_x0000_s13347" name="CorelDRAW" r:id="rId3" imgW="954743" imgH="1438656" progId="CorelDRAW.Graphic.9">
                  <p:embed/>
                </p:oleObj>
              </mc:Choice>
              <mc:Fallback>
                <p:oleObj name="CorelDRAW" r:id="rId3" imgW="954743" imgH="1438656" progId="CorelDRAW.Graphic.9">
                  <p:embed/>
                  <p:pic>
                    <p:nvPicPr>
                      <p:cNvPr id="0" name=""/>
                      <p:cNvPicPr/>
                      <p:nvPr/>
                    </p:nvPicPr>
                    <p:blipFill>
                      <a:blip r:embed="rId4"/>
                      <a:stretch>
                        <a:fillRect/>
                      </a:stretch>
                    </p:blipFill>
                    <p:spPr>
                      <a:xfrm>
                        <a:off x="526988" y="485687"/>
                        <a:ext cx="1093427" cy="1648326"/>
                      </a:xfrm>
                      <a:prstGeom prst="rect">
                        <a:avLst/>
                      </a:prstGeom>
                    </p:spPr>
                  </p:pic>
                </p:oleObj>
              </mc:Fallback>
            </mc:AlternateContent>
          </a:graphicData>
        </a:graphic>
      </p:graphicFrame>
      <p:pic>
        <p:nvPicPr>
          <p:cNvPr id="3" name="Obraz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8839" y="3966882"/>
            <a:ext cx="3764158" cy="2461429"/>
          </a:xfrm>
          <a:prstGeom prst="rect">
            <a:avLst/>
          </a:prstGeom>
        </p:spPr>
      </p:pic>
      <p:pic>
        <p:nvPicPr>
          <p:cNvPr id="10" name="Obraz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7933" y="485686"/>
            <a:ext cx="2419277" cy="3225701"/>
          </a:xfrm>
          <a:prstGeom prst="rect">
            <a:avLst/>
          </a:prstGeom>
        </p:spPr>
      </p:pic>
      <p:pic>
        <p:nvPicPr>
          <p:cNvPr id="12" name="Obraz 11"/>
          <p:cNvPicPr>
            <a:picLocks noChangeAspect="1"/>
          </p:cNvPicPr>
          <p:nvPr/>
        </p:nvPicPr>
        <p:blipFill>
          <a:blip r:embed="rId7"/>
          <a:stretch>
            <a:fillRect/>
          </a:stretch>
        </p:blipFill>
        <p:spPr>
          <a:xfrm>
            <a:off x="3552527" y="2596621"/>
            <a:ext cx="3853295" cy="2600975"/>
          </a:xfrm>
          <a:prstGeom prst="rect">
            <a:avLst/>
          </a:prstGeom>
        </p:spPr>
      </p:pic>
    </p:spTree>
    <p:extLst>
      <p:ext uri="{BB962C8B-B14F-4D97-AF65-F5344CB8AC3E}">
        <p14:creationId xmlns:p14="http://schemas.microsoft.com/office/powerpoint/2010/main" val="676058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812829" y="1046847"/>
            <a:ext cx="2561232" cy="923330"/>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Army</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Symbol zastępczy zawartości 3"/>
          <p:cNvSpPr>
            <a:spLocks noGrp="1"/>
          </p:cNvSpPr>
          <p:nvPr>
            <p:ph idx="1"/>
          </p:nvPr>
        </p:nvSpPr>
        <p:spPr>
          <a:xfrm>
            <a:off x="376678" y="2396912"/>
            <a:ext cx="3876359" cy="4375868"/>
          </a:xfrm>
        </p:spPr>
        <p:txBody>
          <a:bodyPr>
            <a:normAutofit/>
          </a:bodyPr>
          <a:lstStyle/>
          <a:p>
            <a:pPr marL="0" indent="0">
              <a:buNone/>
            </a:pPr>
            <a:r>
              <a:rPr lang="en-US" dirty="0"/>
              <a:t>In 2014, the Greek land </a:t>
            </a:r>
            <a:r>
              <a:rPr lang="en-US" dirty="0" smtClean="0"/>
              <a:t>forces</a:t>
            </a:r>
            <a:r>
              <a:rPr lang="pl-PL" dirty="0" smtClean="0"/>
              <a:t>, (</a:t>
            </a:r>
            <a:r>
              <a:rPr lang="en-US" dirty="0" smtClean="0"/>
              <a:t>Ellenikόs Stratόs</a:t>
            </a:r>
            <a:r>
              <a:rPr lang="pl-PL" dirty="0"/>
              <a:t>)</a:t>
            </a:r>
            <a:r>
              <a:rPr lang="en-US" dirty="0" smtClean="0"/>
              <a:t> </a:t>
            </a:r>
            <a:r>
              <a:rPr lang="en-US" dirty="0"/>
              <a:t>had </a:t>
            </a:r>
            <a:r>
              <a:rPr lang="en-US" dirty="0" smtClean="0"/>
              <a:t>1244 </a:t>
            </a:r>
            <a:r>
              <a:rPr lang="en-US" dirty="0"/>
              <a:t>tanks and </a:t>
            </a:r>
            <a:r>
              <a:rPr lang="en-US" dirty="0" smtClean="0"/>
              <a:t>3571 </a:t>
            </a:r>
            <a:r>
              <a:rPr lang="en-US" dirty="0"/>
              <a:t>armored fighting vehicles. The army numbered approximately 178 </a:t>
            </a:r>
            <a:r>
              <a:rPr lang="en-US" dirty="0" smtClean="0"/>
              <a:t>thousand </a:t>
            </a:r>
            <a:r>
              <a:rPr lang="en-US" dirty="0"/>
              <a:t>professional soldiers and 280 </a:t>
            </a:r>
            <a:r>
              <a:rPr lang="en-US" dirty="0" smtClean="0"/>
              <a:t>thousand </a:t>
            </a:r>
            <a:r>
              <a:rPr lang="en-US" dirty="0"/>
              <a:t>reservists. Annual defense budget of $ 6.5 billion. According to the Global Firepower Military Potential Ranking, the Greek land forces were ranked 57th in the world. </a:t>
            </a: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037" y="2396912"/>
            <a:ext cx="3416747" cy="2094510"/>
          </a:xfrm>
          <a:prstGeom prst="rect">
            <a:avLst/>
          </a:prstGeom>
        </p:spPr>
      </p:pic>
      <p:pic>
        <p:nvPicPr>
          <p:cNvPr id="11" name="Obraz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85" y="543989"/>
            <a:ext cx="1536406" cy="1795800"/>
          </a:xfrm>
          <a:prstGeom prst="rect">
            <a:avLst/>
          </a:prstGeom>
        </p:spPr>
      </p:pic>
      <p:pic>
        <p:nvPicPr>
          <p:cNvPr id="12" name="Obraz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74" y="438619"/>
            <a:ext cx="3079375" cy="1759168"/>
          </a:xfrm>
          <a:prstGeom prst="rect">
            <a:avLst/>
          </a:prstGeom>
        </p:spPr>
      </p:pic>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137" y="2860637"/>
            <a:ext cx="2965588" cy="2079387"/>
          </a:xfrm>
          <a:prstGeom prst="rect">
            <a:avLst/>
          </a:prstGeom>
        </p:spPr>
      </p:pic>
      <p:pic>
        <p:nvPicPr>
          <p:cNvPr id="15" name="Obraz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4996" y="4747399"/>
            <a:ext cx="3554640" cy="1791205"/>
          </a:xfrm>
          <a:prstGeom prst="rect">
            <a:avLst/>
          </a:prstGeom>
        </p:spPr>
      </p:pic>
      <p:sp>
        <p:nvSpPr>
          <p:cNvPr id="16" name="pole tekstowe 15"/>
          <p:cNvSpPr txBox="1"/>
          <p:nvPr/>
        </p:nvSpPr>
        <p:spPr>
          <a:xfrm>
            <a:off x="8120346" y="5338275"/>
            <a:ext cx="2518386" cy="1200329"/>
          </a:xfrm>
          <a:prstGeom prst="rect">
            <a:avLst/>
          </a:prstGeom>
          <a:noFill/>
        </p:spPr>
        <p:txBody>
          <a:bodyPr wrap="square" rtlCol="0">
            <a:spAutoFit/>
          </a:bodyPr>
          <a:lstStyle/>
          <a:p>
            <a:r>
              <a:rPr lang="pl-PL" dirty="0" smtClean="0"/>
              <a:t>Ancient Hoplites fighting in a tight formation – the phalanx</a:t>
            </a:r>
            <a:endParaRPr lang="pl-PL" dirty="0"/>
          </a:p>
        </p:txBody>
      </p:sp>
      <p:sp>
        <p:nvSpPr>
          <p:cNvPr id="17" name="pole tekstowe 16"/>
          <p:cNvSpPr txBox="1"/>
          <p:nvPr/>
        </p:nvSpPr>
        <p:spPr>
          <a:xfrm>
            <a:off x="9007961" y="1937307"/>
            <a:ext cx="2723940" cy="923330"/>
          </a:xfrm>
          <a:prstGeom prst="rect">
            <a:avLst/>
          </a:prstGeom>
          <a:noFill/>
        </p:spPr>
        <p:txBody>
          <a:bodyPr wrap="square" rtlCol="0">
            <a:spAutoFit/>
          </a:bodyPr>
          <a:lstStyle/>
          <a:p>
            <a:pPr algn="ctr"/>
            <a:r>
              <a:rPr lang="pl-PL" dirty="0" smtClean="0"/>
              <a:t>Greek troops on the Anatolian Expedition (1919-1921)</a:t>
            </a:r>
            <a:endParaRPr lang="pl-PL" dirty="0"/>
          </a:p>
        </p:txBody>
      </p:sp>
    </p:spTree>
    <p:extLst>
      <p:ext uri="{BB962C8B-B14F-4D97-AF65-F5344CB8AC3E}">
        <p14:creationId xmlns:p14="http://schemas.microsoft.com/office/powerpoint/2010/main" val="2876888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677736" y="813292"/>
            <a:ext cx="2561232" cy="923330"/>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Fleet</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Symbol zastępczy zawartości 3"/>
          <p:cNvSpPr>
            <a:spLocks noGrp="1"/>
          </p:cNvSpPr>
          <p:nvPr>
            <p:ph idx="1"/>
          </p:nvPr>
        </p:nvSpPr>
        <p:spPr>
          <a:xfrm>
            <a:off x="221852" y="2153462"/>
            <a:ext cx="8373646" cy="4840941"/>
          </a:xfrm>
        </p:spPr>
        <p:txBody>
          <a:bodyPr>
            <a:normAutofit/>
          </a:bodyPr>
          <a:lstStyle/>
          <a:p>
            <a:pPr marL="0" indent="0">
              <a:buNone/>
            </a:pPr>
            <a:r>
              <a:rPr lang="pl-PL" dirty="0" smtClean="0"/>
              <a:t>In the Greek seas, small and agile ships almost always had the advantage</a:t>
            </a:r>
            <a:r>
              <a:rPr lang="en-US" dirty="0" smtClean="0"/>
              <a:t>.</a:t>
            </a:r>
            <a:r>
              <a:rPr lang="pl-PL" dirty="0" smtClean="0"/>
              <a:t> The ancient, Athenian sailors knew this well</a:t>
            </a:r>
            <a:r>
              <a:rPr lang="en-US" dirty="0" smtClean="0"/>
              <a:t>, which</a:t>
            </a:r>
            <a:r>
              <a:rPr lang="pl-PL" dirty="0" smtClean="0"/>
              <a:t> is why</a:t>
            </a:r>
            <a:r>
              <a:rPr lang="en-US" dirty="0" smtClean="0"/>
              <a:t> </a:t>
            </a:r>
            <a:r>
              <a:rPr lang="en-US" dirty="0"/>
              <a:t>defeated larger and more numerous Persian units at the Battle of Salamis. The use of this tactic in the naval battle of Samos in 1824 also brought the Greeks victory over the Turks and helped them regain independence. The modern </a:t>
            </a:r>
            <a:r>
              <a:rPr lang="en-US" dirty="0" smtClean="0"/>
              <a:t>navy</a:t>
            </a:r>
            <a:r>
              <a:rPr lang="pl-PL" dirty="0" smtClean="0"/>
              <a:t> </a:t>
            </a:r>
            <a:r>
              <a:rPr lang="en-US" dirty="0" smtClean="0"/>
              <a:t>of </a:t>
            </a:r>
            <a:r>
              <a:rPr lang="en-US" dirty="0"/>
              <a:t>this country </a:t>
            </a:r>
            <a:r>
              <a:rPr lang="pl-PL" dirty="0"/>
              <a:t>(Polemiko Naftiko) </a:t>
            </a:r>
            <a:r>
              <a:rPr lang="en-US" dirty="0" smtClean="0"/>
              <a:t>has </a:t>
            </a:r>
            <a:r>
              <a:rPr lang="en-US" dirty="0"/>
              <a:t>35 coastal defense ships, 13 frigates and 8 submarines.</a:t>
            </a:r>
            <a:endParaRPr lang="pl-PL" dirty="0"/>
          </a:p>
        </p:txBody>
      </p:sp>
      <p:pic>
        <p:nvPicPr>
          <p:cNvPr id="9" name="Obraz 8"/>
          <p:cNvPicPr>
            <a:picLocks noChangeAspect="1"/>
          </p:cNvPicPr>
          <p:nvPr/>
        </p:nvPicPr>
        <p:blipFill>
          <a:blip r:embed="rId2"/>
          <a:stretch>
            <a:fillRect/>
          </a:stretch>
        </p:blipFill>
        <p:spPr>
          <a:xfrm>
            <a:off x="8595498" y="1230132"/>
            <a:ext cx="3152683" cy="2450718"/>
          </a:xfrm>
          <a:prstGeom prst="rect">
            <a:avLst/>
          </a:prstGeom>
        </p:spPr>
      </p:pic>
      <p:sp>
        <p:nvSpPr>
          <p:cNvPr id="10" name="pole tekstowe 9"/>
          <p:cNvSpPr txBox="1"/>
          <p:nvPr/>
        </p:nvSpPr>
        <p:spPr>
          <a:xfrm>
            <a:off x="8343785" y="306802"/>
            <a:ext cx="3656108" cy="923330"/>
          </a:xfrm>
          <a:prstGeom prst="rect">
            <a:avLst/>
          </a:prstGeom>
          <a:noFill/>
        </p:spPr>
        <p:txBody>
          <a:bodyPr wrap="square" rtlCol="0">
            <a:spAutoFit/>
          </a:bodyPr>
          <a:lstStyle/>
          <a:p>
            <a:pPr algn="ctr"/>
            <a:r>
              <a:rPr lang="pl-PL" dirty="0" smtClean="0"/>
              <a:t>King of Persia Xerxes I observes the defeat of his fleet at Salamis (480 BC)</a:t>
            </a:r>
            <a:endParaRPr lang="pl-PL" dirty="0"/>
          </a:p>
        </p:txBody>
      </p:sp>
      <p:pic>
        <p:nvPicPr>
          <p:cNvPr id="11" name="Obraz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95" y="396451"/>
            <a:ext cx="1564609" cy="1828764"/>
          </a:xfrm>
          <a:prstGeom prst="rect">
            <a:avLst/>
          </a:prstGeom>
        </p:spPr>
      </p:pic>
      <p:pic>
        <p:nvPicPr>
          <p:cNvPr id="13" name="Obraz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812" y="3985241"/>
            <a:ext cx="3463497" cy="2567721"/>
          </a:xfrm>
          <a:prstGeom prst="rect">
            <a:avLst/>
          </a:prstGeom>
        </p:spPr>
      </p:pic>
      <p:pic>
        <p:nvPicPr>
          <p:cNvPr id="14" name="Obraz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5623" y="4235824"/>
            <a:ext cx="3842495" cy="2223686"/>
          </a:xfrm>
          <a:prstGeom prst="rect">
            <a:avLst/>
          </a:prstGeom>
        </p:spPr>
      </p:pic>
    </p:spTree>
    <p:extLst>
      <p:ext uri="{BB962C8B-B14F-4D97-AF65-F5344CB8AC3E}">
        <p14:creationId xmlns:p14="http://schemas.microsoft.com/office/powerpoint/2010/main" val="2906967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600633" y="1018084"/>
            <a:ext cx="3899215" cy="923330"/>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Air force</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Symbol zastępczy zawartości 3"/>
          <p:cNvSpPr>
            <a:spLocks noGrp="1"/>
          </p:cNvSpPr>
          <p:nvPr>
            <p:ph idx="1"/>
          </p:nvPr>
        </p:nvSpPr>
        <p:spPr>
          <a:xfrm>
            <a:off x="370681" y="2433918"/>
            <a:ext cx="5421525" cy="3630706"/>
          </a:xfrm>
        </p:spPr>
        <p:txBody>
          <a:bodyPr>
            <a:normAutofit/>
          </a:bodyPr>
          <a:lstStyle/>
          <a:p>
            <a:pPr marL="0" indent="0">
              <a:buNone/>
            </a:pPr>
            <a:r>
              <a:rPr lang="pl-PL" dirty="0" smtClean="0"/>
              <a:t>In 2014, the Greek Air Force (Polemikí Aeroporía) had 224 fighters, 205 transport aircrafts, 156 training and combat aircrafts and 231 attack helicopters.</a:t>
            </a:r>
            <a:endParaRPr lang="pl-PL" dirty="0"/>
          </a:p>
        </p:txBody>
      </p:sp>
      <p:pic>
        <p:nvPicPr>
          <p:cNvPr id="8" name="Obraz 7"/>
          <p:cNvPicPr>
            <a:picLocks noChangeAspect="1"/>
          </p:cNvPicPr>
          <p:nvPr/>
        </p:nvPicPr>
        <p:blipFill>
          <a:blip r:embed="rId2"/>
          <a:stretch>
            <a:fillRect/>
          </a:stretch>
        </p:blipFill>
        <p:spPr>
          <a:xfrm>
            <a:off x="4731856" y="3644153"/>
            <a:ext cx="4336677" cy="2312895"/>
          </a:xfrm>
          <a:prstGeom prst="rect">
            <a:avLst/>
          </a:prstGeom>
        </p:spPr>
      </p:pic>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52" y="534891"/>
            <a:ext cx="1672749" cy="1889716"/>
          </a:xfrm>
          <a:prstGeom prst="rect">
            <a:avLst/>
          </a:prstGeo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688" y="3065929"/>
            <a:ext cx="2281523" cy="3415613"/>
          </a:xfrm>
          <a:prstGeom prst="rect">
            <a:avLst/>
          </a:prstGeom>
        </p:spPr>
      </p:pic>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052" y="4303059"/>
            <a:ext cx="3869121" cy="2178483"/>
          </a:xfrm>
          <a:prstGeom prst="rect">
            <a:avLst/>
          </a:prstGeom>
        </p:spPr>
      </p:pic>
      <p:pic>
        <p:nvPicPr>
          <p:cNvPr id="16" name="Obraz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2164" y="416858"/>
            <a:ext cx="3836964" cy="2448513"/>
          </a:xfrm>
          <a:prstGeom prst="rect">
            <a:avLst/>
          </a:prstGeom>
        </p:spPr>
      </p:pic>
    </p:spTree>
    <p:extLst>
      <p:ext uri="{BB962C8B-B14F-4D97-AF65-F5344CB8AC3E}">
        <p14:creationId xmlns:p14="http://schemas.microsoft.com/office/powerpoint/2010/main" val="1619458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069338" y="484696"/>
            <a:ext cx="5200255" cy="1754326"/>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Heritage - history</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Symbol zastępczy zawartości 3"/>
          <p:cNvSpPr>
            <a:spLocks noGrp="1"/>
          </p:cNvSpPr>
          <p:nvPr>
            <p:ph idx="1"/>
          </p:nvPr>
        </p:nvSpPr>
        <p:spPr>
          <a:xfrm>
            <a:off x="262573" y="2348356"/>
            <a:ext cx="5183679" cy="4292411"/>
          </a:xfrm>
        </p:spPr>
        <p:txBody>
          <a:bodyPr>
            <a:normAutofit lnSpcReduction="10000"/>
          </a:bodyPr>
          <a:lstStyle/>
          <a:p>
            <a:pPr marL="0" indent="0">
              <a:buNone/>
            </a:pPr>
            <a:r>
              <a:rPr lang="en-US" dirty="0"/>
              <a:t>The Greeks are one of the oldest nations in the world. They have survived for thousands of years, to the present day and in many times they had a big influence on the development of culture and history of their homeland, Europe, Asia and the whole world. They are the successors of ancient Hellas, the birthplace of democracy, philosophy, the Olympic Games, mathematics, literature, historiography, theater and medicine. Some of the greatest powers in history, such as the Byzantine and the Macedonian Empire, are also the work of the Greeks. Together with Italy, they also successors the achievements of the Roman Empire. There are 18 UNESCO Cultural Heritage Sites in the Hellenic Republic. </a:t>
            </a:r>
            <a:endParaRPr lang="pl-PL" dirty="0"/>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614" y="375371"/>
            <a:ext cx="1479448" cy="1947242"/>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207" y="349628"/>
            <a:ext cx="4854917" cy="2636068"/>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9569" y="3951133"/>
            <a:ext cx="3523555" cy="2584582"/>
          </a:xfrm>
          <a:prstGeom prst="rect">
            <a:avLst/>
          </a:prstGeom>
        </p:spPr>
      </p:pic>
      <p:pic>
        <p:nvPicPr>
          <p:cNvPr id="11" name="Obraz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6252" y="3107897"/>
            <a:ext cx="2786374" cy="1786832"/>
          </a:xfrm>
          <a:prstGeom prst="rect">
            <a:avLst/>
          </a:prstGeom>
        </p:spPr>
      </p:pic>
    </p:spTree>
    <p:extLst>
      <p:ext uri="{BB962C8B-B14F-4D97-AF65-F5344CB8AC3E}">
        <p14:creationId xmlns:p14="http://schemas.microsoft.com/office/powerpoint/2010/main" val="2970815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385480" y="848185"/>
            <a:ext cx="6360026" cy="923330"/>
          </a:xfrm>
          <a:prstGeom prst="rect">
            <a:avLst/>
          </a:prstGeom>
          <a:noFill/>
        </p:spPr>
        <p:txBody>
          <a:bodyPr wrap="squar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Source materials</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Symbol zastępczy zawartości 3"/>
          <p:cNvSpPr>
            <a:spLocks noGrp="1"/>
          </p:cNvSpPr>
          <p:nvPr>
            <p:ph idx="1"/>
          </p:nvPr>
        </p:nvSpPr>
        <p:spPr>
          <a:xfrm>
            <a:off x="376679" y="2191871"/>
            <a:ext cx="5421525" cy="3630706"/>
          </a:xfrm>
        </p:spPr>
        <p:txBody>
          <a:bodyPr>
            <a:normAutofit/>
          </a:bodyPr>
          <a:lstStyle/>
          <a:p>
            <a:pPr>
              <a:buFontTx/>
              <a:buChar char="-"/>
            </a:pPr>
            <a:r>
              <a:rPr lang="pl-PL" dirty="0" smtClean="0"/>
              <a:t>www.w</a:t>
            </a:r>
            <a:r>
              <a:rPr lang="pl-PL" dirty="0" smtClean="0"/>
              <a:t>ikipedia.com</a:t>
            </a:r>
            <a:endParaRPr lang="pl-PL" dirty="0"/>
          </a:p>
          <a:p>
            <a:pPr>
              <a:buFontTx/>
              <a:buChar char="-"/>
            </a:pPr>
            <a:r>
              <a:rPr lang="pl-PL" dirty="0" smtClean="0"/>
              <a:t>www.globalfirepower.com</a:t>
            </a:r>
          </a:p>
          <a:p>
            <a:pPr>
              <a:buFontTx/>
              <a:buChar char="-"/>
            </a:pPr>
            <a:r>
              <a:rPr lang="pl-PL" dirty="0" smtClean="0"/>
              <a:t>www.dianekochilas.com</a:t>
            </a:r>
            <a:endParaRPr lang="pl-PL" dirty="0" smtClean="0"/>
          </a:p>
        </p:txBody>
      </p:sp>
      <p:pic>
        <p:nvPicPr>
          <p:cNvPr id="5" name="Obraz 4"/>
          <p:cNvPicPr>
            <a:picLocks noChangeAspect="1"/>
          </p:cNvPicPr>
          <p:nvPr/>
        </p:nvPicPr>
        <p:blipFill>
          <a:blip r:embed="rId3"/>
          <a:stretch>
            <a:fillRect/>
          </a:stretch>
        </p:blipFill>
        <p:spPr>
          <a:xfrm>
            <a:off x="8434824" y="1771515"/>
            <a:ext cx="3129188" cy="3472823"/>
          </a:xfrm>
          <a:prstGeom prst="rect">
            <a:avLst/>
          </a:prstGeom>
        </p:spPr>
      </p:pic>
      <p:pic>
        <p:nvPicPr>
          <p:cNvPr id="13" name="Obraz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18" y="4045563"/>
            <a:ext cx="4235900" cy="1655990"/>
          </a:xfrm>
          <a:prstGeom prst="rect">
            <a:avLst/>
          </a:prstGeom>
        </p:spPr>
      </p:pic>
      <p:graphicFrame>
        <p:nvGraphicFramePr>
          <p:cNvPr id="18" name="Symbol zastępczy zawartości 3"/>
          <p:cNvGraphicFramePr>
            <a:graphicFrameLocks noChangeAspect="1"/>
          </p:cNvGraphicFramePr>
          <p:nvPr>
            <p:extLst>
              <p:ext uri="{D42A27DB-BD31-4B8C-83A1-F6EECF244321}">
                <p14:modId xmlns:p14="http://schemas.microsoft.com/office/powerpoint/2010/main" val="978573507"/>
              </p:ext>
            </p:extLst>
          </p:nvPr>
        </p:nvGraphicFramePr>
        <p:xfrm>
          <a:off x="526988" y="485687"/>
          <a:ext cx="1093427" cy="1648326"/>
        </p:xfrm>
        <a:graphic>
          <a:graphicData uri="http://schemas.openxmlformats.org/presentationml/2006/ole">
            <mc:AlternateContent xmlns:mc="http://schemas.openxmlformats.org/markup-compatibility/2006">
              <mc:Choice xmlns:v="urn:schemas-microsoft-com:vml" Requires="v">
                <p:oleObj spid="_x0000_s15369" name="CorelDRAW" r:id="rId5" imgW="954743" imgH="1438656" progId="CorelDRAW.Graphic.9">
                  <p:embed/>
                </p:oleObj>
              </mc:Choice>
              <mc:Fallback>
                <p:oleObj name="CorelDRAW" r:id="rId5" imgW="954743" imgH="1438656" progId="CorelDRAW.Graphic.9">
                  <p:embed/>
                  <p:pic>
                    <p:nvPicPr>
                      <p:cNvPr id="0" name=""/>
                      <p:cNvPicPr/>
                      <p:nvPr/>
                    </p:nvPicPr>
                    <p:blipFill>
                      <a:blip r:embed="rId6"/>
                      <a:stretch>
                        <a:fillRect/>
                      </a:stretch>
                    </p:blipFill>
                    <p:spPr>
                      <a:xfrm>
                        <a:off x="526988" y="485687"/>
                        <a:ext cx="1093427" cy="1648326"/>
                      </a:xfrm>
                      <a:prstGeom prst="rect">
                        <a:avLst/>
                      </a:prstGeom>
                    </p:spPr>
                  </p:pic>
                </p:oleObj>
              </mc:Fallback>
            </mc:AlternateContent>
          </a:graphicData>
        </a:graphic>
      </p:graphicFrame>
      <p:pic>
        <p:nvPicPr>
          <p:cNvPr id="15" name="Obraz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3531" y="2771236"/>
            <a:ext cx="2791480" cy="3691214"/>
          </a:xfrm>
          <a:prstGeom prst="rect">
            <a:avLst/>
          </a:prstGeom>
        </p:spPr>
      </p:pic>
    </p:spTree>
    <p:extLst>
      <p:ext uri="{BB962C8B-B14F-4D97-AF65-F5344CB8AC3E}">
        <p14:creationId xmlns:p14="http://schemas.microsoft.com/office/powerpoint/2010/main" val="3651597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522716">
            <a:off x="1440123" y="4347217"/>
            <a:ext cx="1277689" cy="977615"/>
          </a:xfrm>
          <a:prstGeom prst="rect">
            <a:avLst/>
          </a:prstGeom>
        </p:spPr>
      </p:pic>
      <p:pic>
        <p:nvPicPr>
          <p:cNvPr id="17" name="Obraz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03242">
            <a:off x="9487935" y="1554054"/>
            <a:ext cx="1277689" cy="977615"/>
          </a:xfrm>
          <a:prstGeom prst="rect">
            <a:avLst/>
          </a:prstGeom>
        </p:spPr>
      </p:pic>
      <p:pic>
        <p:nvPicPr>
          <p:cNvPr id="27" name="Obraz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693" y="1267244"/>
            <a:ext cx="1926844" cy="1575813"/>
          </a:xfrm>
          <a:prstGeom prst="rect">
            <a:avLst/>
          </a:prstGeom>
        </p:spPr>
      </p:pic>
      <p:sp>
        <p:nvSpPr>
          <p:cNvPr id="9" name="Symbol zastępczy zawartości 2"/>
          <p:cNvSpPr txBox="1">
            <a:spLocks/>
          </p:cNvSpPr>
          <p:nvPr/>
        </p:nvSpPr>
        <p:spPr>
          <a:xfrm>
            <a:off x="4063101" y="2843057"/>
            <a:ext cx="4072028" cy="391995"/>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0"/>
              </a:spcAft>
              <a:buClr>
                <a:schemeClr val="tx1">
                  <a:lumMod val="85000"/>
                  <a:lumOff val="15000"/>
                </a:schemeClr>
              </a:buClr>
              <a:buFont typeface="Garamond" pitchFamily="18" charset="0"/>
              <a:buNone/>
              <a:defRPr sz="1600" kern="1200" spc="80" baseline="0">
                <a:solidFill>
                  <a:schemeClr val="tx1"/>
                </a:solidFill>
                <a:latin typeface="+mn-lt"/>
                <a:ea typeface="+mn-ea"/>
                <a:cs typeface="+mn-cs"/>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pl-PL" sz="2000" b="1" dirty="0" smtClean="0"/>
              <a:t>Thank You for Your attention</a:t>
            </a:r>
          </a:p>
          <a:p>
            <a:endParaRPr lang="pl-PL" sz="2000" b="1" dirty="0"/>
          </a:p>
          <a:p>
            <a:endParaRPr lang="pl-PL" sz="2000" b="1" dirty="0" smtClean="0"/>
          </a:p>
          <a:p>
            <a:r>
              <a:rPr lang="pl-PL" sz="2000" b="1" dirty="0" smtClean="0"/>
              <a:t>Jakub Adamów II TID</a:t>
            </a:r>
            <a:endParaRPr lang="pl-PL" sz="2000" b="1" dirty="0"/>
          </a:p>
        </p:txBody>
      </p:sp>
    </p:spTree>
    <p:extLst>
      <p:ext uri="{BB962C8B-B14F-4D97-AF65-F5344CB8AC3E}">
        <p14:creationId xmlns:p14="http://schemas.microsoft.com/office/powerpoint/2010/main" val="403388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ymbol zastępczy zawartości 3"/>
          <p:cNvGraphicFramePr>
            <a:graphicFrameLocks noGrp="1" noChangeAspect="1"/>
          </p:cNvGraphicFramePr>
          <p:nvPr>
            <p:ph idx="1"/>
          </p:nvPr>
        </p:nvGraphicFramePr>
        <p:xfrm>
          <a:off x="394770" y="399205"/>
          <a:ext cx="1093427" cy="1648326"/>
        </p:xfrm>
        <a:graphic>
          <a:graphicData uri="http://schemas.openxmlformats.org/presentationml/2006/ole">
            <mc:AlternateContent xmlns:mc="http://schemas.openxmlformats.org/markup-compatibility/2006">
              <mc:Choice xmlns:v="urn:schemas-microsoft-com:vml" Requires="v">
                <p:oleObj spid="_x0000_s14369" name="CorelDRAW" r:id="rId3" imgW="954743" imgH="1438656" progId="CorelDRAW.Graphic.9">
                  <p:embed/>
                </p:oleObj>
              </mc:Choice>
              <mc:Fallback>
                <p:oleObj name="CorelDRAW" r:id="rId3" imgW="954743" imgH="1438656" progId="CorelDRAW.Graphic.9">
                  <p:embed/>
                  <p:pic>
                    <p:nvPicPr>
                      <p:cNvPr id="0" name=""/>
                      <p:cNvPicPr/>
                      <p:nvPr/>
                    </p:nvPicPr>
                    <p:blipFill>
                      <a:blip r:embed="rId4"/>
                      <a:stretch>
                        <a:fillRect/>
                      </a:stretch>
                    </p:blipFill>
                    <p:spPr>
                      <a:xfrm>
                        <a:off x="394770" y="399205"/>
                        <a:ext cx="1093427" cy="1648326"/>
                      </a:xfrm>
                      <a:prstGeom prst="rect">
                        <a:avLst/>
                      </a:prstGeom>
                    </p:spPr>
                  </p:pic>
                </p:oleObj>
              </mc:Fallback>
            </mc:AlternateContent>
          </a:graphicData>
        </a:graphic>
      </p:graphicFrame>
      <p:sp>
        <p:nvSpPr>
          <p:cNvPr id="6" name="pole tekstowe 5"/>
          <p:cNvSpPr txBox="1"/>
          <p:nvPr/>
        </p:nvSpPr>
        <p:spPr>
          <a:xfrm>
            <a:off x="339438" y="2047531"/>
            <a:ext cx="6854738" cy="2308324"/>
          </a:xfrm>
          <a:prstGeom prst="rect">
            <a:avLst/>
          </a:prstGeom>
          <a:noFill/>
        </p:spPr>
        <p:txBody>
          <a:bodyPr wrap="square" rtlCol="0">
            <a:spAutoFit/>
          </a:bodyPr>
          <a:lstStyle/>
          <a:p>
            <a:r>
              <a:rPr lang="en-US" dirty="0"/>
              <a:t>The capital of the Hellenic Republic is Athens. It is the largest city in the country, has about </a:t>
            </a:r>
            <a:r>
              <a:rPr lang="en-US" dirty="0" smtClean="0"/>
              <a:t>700</a:t>
            </a:r>
            <a:r>
              <a:rPr lang="pl-PL" dirty="0" smtClean="0"/>
              <a:t> </a:t>
            </a:r>
            <a:r>
              <a:rPr lang="en-US" dirty="0" smtClean="0"/>
              <a:t>000 </a:t>
            </a:r>
            <a:r>
              <a:rPr lang="en-US" dirty="0"/>
              <a:t>citizens and is one of the most visited tourist </a:t>
            </a:r>
            <a:r>
              <a:rPr lang="pl-PL" dirty="0" smtClean="0"/>
              <a:t>place</a:t>
            </a:r>
            <a:r>
              <a:rPr lang="en-US" dirty="0" smtClean="0"/>
              <a:t> </a:t>
            </a:r>
            <a:r>
              <a:rPr lang="en-US" dirty="0"/>
              <a:t>in Europe. The second largest is Thessaloniki, the capital of the largest region in Greece - Macedonia. Another important city is Patras, situated on the Peloponnese peninsula and is one of the most important Greek seaports. </a:t>
            </a:r>
            <a:endParaRPr lang="pl-PL" b="1" dirty="0"/>
          </a:p>
          <a:p>
            <a:endParaRPr lang="pl-PL" dirty="0"/>
          </a:p>
        </p:txBody>
      </p:sp>
      <p:sp>
        <p:nvSpPr>
          <p:cNvPr id="7" name="Prostokąt 6"/>
          <p:cNvSpPr/>
          <p:nvPr/>
        </p:nvSpPr>
        <p:spPr>
          <a:xfrm>
            <a:off x="1464323" y="376793"/>
            <a:ext cx="4604967" cy="1754326"/>
          </a:xfrm>
          <a:prstGeom prst="rect">
            <a:avLst/>
          </a:prstGeom>
          <a:noFill/>
        </p:spPr>
        <p:txBody>
          <a:bodyPr wrap="square" lIns="91440" tIns="45720" rIns="91440" bIns="45720">
            <a:spAutoFit/>
          </a:bodyPr>
          <a:lstStyle/>
          <a:p>
            <a:pPr algn="ctr"/>
            <a:r>
              <a:rPr lang="pl-PL" sz="5400" b="1" cap="none" spc="0" dirty="0" smtClean="0">
                <a:ln w="6600">
                  <a:solidFill>
                    <a:schemeClr val="accent2"/>
                  </a:solidFill>
                  <a:prstDash val="solid"/>
                </a:ln>
                <a:solidFill>
                  <a:srgbClr val="FFFFFF"/>
                </a:solidFill>
                <a:effectLst>
                  <a:outerShdw dist="38100" dir="2700000" algn="tl" rotWithShape="0">
                    <a:schemeClr val="accent2"/>
                  </a:outerShdw>
                </a:effectLst>
              </a:rPr>
              <a:t>Geography - </a:t>
            </a:r>
            <a:r>
              <a:rPr lang="pl-PL" sz="5400" b="1" dirty="0" smtClean="0">
                <a:ln w="6600">
                  <a:solidFill>
                    <a:schemeClr val="accent2"/>
                  </a:solidFill>
                  <a:prstDash val="solid"/>
                </a:ln>
                <a:solidFill>
                  <a:srgbClr val="FFFFFF"/>
                </a:solidFill>
                <a:effectLst>
                  <a:outerShdw dist="38100" dir="2700000" algn="tl" rotWithShape="0">
                    <a:schemeClr val="accent2"/>
                  </a:outerShdw>
                </a:effectLst>
              </a:rPr>
              <a:t>cities</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Obraz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320" y="3671047"/>
            <a:ext cx="3526301" cy="2395274"/>
          </a:xfrm>
          <a:prstGeom prst="rect">
            <a:avLst/>
          </a:prstGeom>
        </p:spPr>
      </p:pic>
      <p:sp>
        <p:nvSpPr>
          <p:cNvPr id="10" name="pole tekstowe 9"/>
          <p:cNvSpPr txBox="1"/>
          <p:nvPr/>
        </p:nvSpPr>
        <p:spPr>
          <a:xfrm>
            <a:off x="8471907" y="6066321"/>
            <a:ext cx="3089125" cy="369332"/>
          </a:xfrm>
          <a:prstGeom prst="rect">
            <a:avLst/>
          </a:prstGeom>
          <a:noFill/>
        </p:spPr>
        <p:txBody>
          <a:bodyPr wrap="square" rtlCol="0">
            <a:spAutoFit/>
          </a:bodyPr>
          <a:lstStyle/>
          <a:p>
            <a:r>
              <a:rPr lang="pl-PL" dirty="0" smtClean="0"/>
              <a:t>Thessaloniki (gr. Tesaloniki)</a:t>
            </a:r>
            <a:endParaRPr lang="pl-PL" dirty="0"/>
          </a:p>
        </p:txBody>
      </p:sp>
      <p:pic>
        <p:nvPicPr>
          <p:cNvPr id="3" name="Obraz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4176" y="376793"/>
            <a:ext cx="3402106" cy="2609376"/>
          </a:xfrm>
          <a:prstGeom prst="rect">
            <a:avLst/>
          </a:prstGeom>
        </p:spPr>
      </p:pic>
      <p:sp>
        <p:nvSpPr>
          <p:cNvPr id="12" name="pole tekstowe 11"/>
          <p:cNvSpPr txBox="1"/>
          <p:nvPr/>
        </p:nvSpPr>
        <p:spPr>
          <a:xfrm>
            <a:off x="7865809" y="2986169"/>
            <a:ext cx="2058839" cy="369332"/>
          </a:xfrm>
          <a:prstGeom prst="rect">
            <a:avLst/>
          </a:prstGeom>
          <a:noFill/>
        </p:spPr>
        <p:txBody>
          <a:bodyPr wrap="square" rtlCol="0">
            <a:spAutoFit/>
          </a:bodyPr>
          <a:lstStyle/>
          <a:p>
            <a:r>
              <a:rPr lang="pl-PL" dirty="0" smtClean="0"/>
              <a:t>Patras</a:t>
            </a:r>
            <a:r>
              <a:rPr lang="pl-PL" b="1" dirty="0" smtClean="0"/>
              <a:t> </a:t>
            </a:r>
            <a:r>
              <a:rPr lang="pl-PL" dirty="0" smtClean="0"/>
              <a:t>(gr. </a:t>
            </a:r>
            <a:r>
              <a:rPr lang="pl-PL" dirty="0"/>
              <a:t>Patra</a:t>
            </a:r>
            <a:r>
              <a:rPr lang="pl-PL" dirty="0" smtClean="0"/>
              <a:t>)</a:t>
            </a:r>
            <a:endParaRPr lang="pl-PL" dirty="0"/>
          </a:p>
        </p:txBody>
      </p:sp>
      <p:pic>
        <p:nvPicPr>
          <p:cNvPr id="5" name="Obraz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7402" y="4105967"/>
            <a:ext cx="4159568" cy="2399751"/>
          </a:xfrm>
          <a:prstGeom prst="rect">
            <a:avLst/>
          </a:prstGeom>
        </p:spPr>
      </p:pic>
      <p:sp>
        <p:nvSpPr>
          <p:cNvPr id="14" name="pole tekstowe 13"/>
          <p:cNvSpPr txBox="1"/>
          <p:nvPr/>
        </p:nvSpPr>
        <p:spPr>
          <a:xfrm>
            <a:off x="673254" y="5121176"/>
            <a:ext cx="2651947" cy="369332"/>
          </a:xfrm>
          <a:prstGeom prst="rect">
            <a:avLst/>
          </a:prstGeom>
          <a:noFill/>
        </p:spPr>
        <p:txBody>
          <a:bodyPr wrap="square" rtlCol="0">
            <a:spAutoFit/>
          </a:bodyPr>
          <a:lstStyle/>
          <a:p>
            <a:r>
              <a:rPr lang="pl-PL" dirty="0" smtClean="0"/>
              <a:t>Athens</a:t>
            </a:r>
            <a:r>
              <a:rPr lang="pl-PL" b="1" dirty="0" smtClean="0"/>
              <a:t> </a:t>
            </a:r>
            <a:r>
              <a:rPr lang="pl-PL" dirty="0" smtClean="0"/>
              <a:t>(gr. </a:t>
            </a:r>
            <a:r>
              <a:rPr lang="pl-PL" i="1" dirty="0"/>
              <a:t>Atina</a:t>
            </a:r>
            <a:r>
              <a:rPr lang="pl-PL" dirty="0" smtClean="0"/>
              <a:t>)</a:t>
            </a:r>
            <a:endParaRPr lang="pl-PL" dirty="0"/>
          </a:p>
        </p:txBody>
      </p:sp>
    </p:spTree>
    <p:extLst>
      <p:ext uri="{BB962C8B-B14F-4D97-AF65-F5344CB8AC3E}">
        <p14:creationId xmlns:p14="http://schemas.microsoft.com/office/powerpoint/2010/main" val="1126658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ymbol zastępczy zawartości 3"/>
          <p:cNvGraphicFramePr>
            <a:graphicFrameLocks noGrp="1" noChangeAspect="1"/>
          </p:cNvGraphicFramePr>
          <p:nvPr>
            <p:ph idx="1"/>
          </p:nvPr>
        </p:nvGraphicFramePr>
        <p:xfrm>
          <a:off x="394770" y="399205"/>
          <a:ext cx="1093427" cy="1648326"/>
        </p:xfrm>
        <a:graphic>
          <a:graphicData uri="http://schemas.openxmlformats.org/presentationml/2006/ole">
            <mc:AlternateContent xmlns:mc="http://schemas.openxmlformats.org/markup-compatibility/2006">
              <mc:Choice xmlns:v="urn:schemas-microsoft-com:vml" Requires="v">
                <p:oleObj spid="_x0000_s4143" name="CorelDRAW" r:id="rId3" imgW="954743" imgH="1438656" progId="CorelDRAW.Graphic.9">
                  <p:embed/>
                </p:oleObj>
              </mc:Choice>
              <mc:Fallback>
                <p:oleObj name="CorelDRAW" r:id="rId3" imgW="954743" imgH="1438656" progId="CorelDRAW.Graphic.9">
                  <p:embed/>
                  <p:pic>
                    <p:nvPicPr>
                      <p:cNvPr id="0" name=""/>
                      <p:cNvPicPr/>
                      <p:nvPr/>
                    </p:nvPicPr>
                    <p:blipFill>
                      <a:blip r:embed="rId4"/>
                      <a:stretch>
                        <a:fillRect/>
                      </a:stretch>
                    </p:blipFill>
                    <p:spPr>
                      <a:xfrm>
                        <a:off x="394770" y="399205"/>
                        <a:ext cx="1093427" cy="1648326"/>
                      </a:xfrm>
                      <a:prstGeom prst="rect">
                        <a:avLst/>
                      </a:prstGeom>
                    </p:spPr>
                  </p:pic>
                </p:oleObj>
              </mc:Fallback>
            </mc:AlternateContent>
          </a:graphicData>
        </a:graphic>
      </p:graphicFrame>
      <p:sp>
        <p:nvSpPr>
          <p:cNvPr id="6" name="pole tekstowe 5"/>
          <p:cNvSpPr txBox="1"/>
          <p:nvPr/>
        </p:nvSpPr>
        <p:spPr>
          <a:xfrm>
            <a:off x="339438" y="2047531"/>
            <a:ext cx="3669630" cy="4524315"/>
          </a:xfrm>
          <a:prstGeom prst="rect">
            <a:avLst/>
          </a:prstGeom>
          <a:noFill/>
        </p:spPr>
        <p:txBody>
          <a:bodyPr wrap="square" rtlCol="0">
            <a:spAutoFit/>
          </a:bodyPr>
          <a:lstStyle/>
          <a:p>
            <a:r>
              <a:rPr lang="en-US" dirty="0"/>
              <a:t>Greece is located in </a:t>
            </a:r>
            <a:r>
              <a:rPr lang="en-US" dirty="0" smtClean="0"/>
              <a:t>the </a:t>
            </a:r>
            <a:r>
              <a:rPr lang="en-US" dirty="0"/>
              <a:t>south of the Balkans and covers an area of 131,990 km². In total, it has 4 neighbors in the north and east, these are Albania, North Macedonia, Bulgaria and </a:t>
            </a:r>
            <a:r>
              <a:rPr lang="en-US" dirty="0" smtClean="0"/>
              <a:t>Turkey. </a:t>
            </a:r>
            <a:r>
              <a:rPr lang="en-US" dirty="0"/>
              <a:t>The </a:t>
            </a:r>
            <a:r>
              <a:rPr lang="pl-PL" dirty="0" smtClean="0"/>
              <a:t>most</a:t>
            </a:r>
            <a:r>
              <a:rPr lang="en-US" dirty="0" smtClean="0"/>
              <a:t> </a:t>
            </a:r>
            <a:r>
              <a:rPr lang="en-US" dirty="0"/>
              <a:t>majority of the Greek mainland is covered by mountains with an average altitude of 1,200 - 1,900 m above sea level. The highest point is Mount Olympus, the mythological </a:t>
            </a:r>
            <a:r>
              <a:rPr lang="pl-PL" dirty="0" smtClean="0"/>
              <a:t>location</a:t>
            </a:r>
            <a:r>
              <a:rPr lang="en-US" dirty="0" smtClean="0"/>
              <a:t> </a:t>
            </a:r>
            <a:r>
              <a:rPr lang="en-US" dirty="0"/>
              <a:t>of the ancient gods, reaching 2,917 meters above sea level. </a:t>
            </a:r>
            <a:endParaRPr lang="pl-PL" dirty="0"/>
          </a:p>
        </p:txBody>
      </p:sp>
      <p:sp>
        <p:nvSpPr>
          <p:cNvPr id="7" name="Prostokąt 6"/>
          <p:cNvSpPr/>
          <p:nvPr/>
        </p:nvSpPr>
        <p:spPr>
          <a:xfrm>
            <a:off x="1488197" y="761703"/>
            <a:ext cx="7903126" cy="923330"/>
          </a:xfrm>
          <a:prstGeom prst="rect">
            <a:avLst/>
          </a:prstGeom>
          <a:noFill/>
        </p:spPr>
        <p:txBody>
          <a:bodyPr wrap="none" lIns="91440" tIns="45720" rIns="91440" bIns="45720">
            <a:spAutoFit/>
          </a:bodyPr>
          <a:lstStyle/>
          <a:p>
            <a:pPr algn="ctr"/>
            <a:r>
              <a:rPr lang="pl-PL" sz="5400" b="1" cap="none" spc="0" dirty="0" smtClean="0">
                <a:ln w="6600">
                  <a:solidFill>
                    <a:schemeClr val="accent2"/>
                  </a:solidFill>
                  <a:prstDash val="solid"/>
                </a:ln>
                <a:solidFill>
                  <a:srgbClr val="FFFFFF"/>
                </a:solidFill>
                <a:effectLst>
                  <a:outerShdw dist="38100" dir="2700000" algn="tl" rotWithShape="0">
                    <a:schemeClr val="accent2"/>
                  </a:outerShdw>
                </a:effectLst>
              </a:rPr>
              <a:t>Geography - continent</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Obraz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5484" y="1685033"/>
            <a:ext cx="4433007" cy="3765449"/>
          </a:xfrm>
          <a:prstGeom prst="rect">
            <a:avLst/>
          </a:prstGeom>
        </p:spPr>
      </p:pic>
      <p:pic>
        <p:nvPicPr>
          <p:cNvPr id="9" name="Obraz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31" y="2009886"/>
            <a:ext cx="2829894" cy="1782186"/>
          </a:xfrm>
          <a:prstGeom prst="rect">
            <a:avLst/>
          </a:prstGeom>
        </p:spPr>
      </p:pic>
      <p:pic>
        <p:nvPicPr>
          <p:cNvPr id="11" name="Obraz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9068" y="4166805"/>
            <a:ext cx="3185416" cy="2281862"/>
          </a:xfrm>
          <a:prstGeom prst="rect">
            <a:avLst/>
          </a:prstGeom>
        </p:spPr>
      </p:pic>
    </p:spTree>
    <p:extLst>
      <p:ext uri="{BB962C8B-B14F-4D97-AF65-F5344CB8AC3E}">
        <p14:creationId xmlns:p14="http://schemas.microsoft.com/office/powerpoint/2010/main" val="3859285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382148" y="2096808"/>
            <a:ext cx="6728336" cy="2031325"/>
          </a:xfrm>
          <a:prstGeom prst="rect">
            <a:avLst/>
          </a:prstGeom>
          <a:noFill/>
        </p:spPr>
        <p:txBody>
          <a:bodyPr wrap="square" rtlCol="0">
            <a:spAutoFit/>
          </a:bodyPr>
          <a:lstStyle/>
          <a:p>
            <a:r>
              <a:rPr lang="en-US" dirty="0"/>
              <a:t>Homer's homeland has the third longest coastline in Europe and the first on the Mediterranean Sea, 13,676 km long. There </a:t>
            </a:r>
            <a:r>
              <a:rPr lang="pl-PL" dirty="0" smtClean="0"/>
              <a:t>are</a:t>
            </a:r>
            <a:r>
              <a:rPr lang="en-US" dirty="0" smtClean="0"/>
              <a:t> </a:t>
            </a:r>
            <a:r>
              <a:rPr lang="en-US" dirty="0"/>
              <a:t>also almost 3,000 islands within its borders, the largest of which is Crete. Both the continent's coast and the islands are </a:t>
            </a:r>
            <a:r>
              <a:rPr lang="en-US" dirty="0" smtClean="0"/>
              <a:t>famous </a:t>
            </a:r>
            <a:r>
              <a:rPr lang="pl-PL" dirty="0" smtClean="0"/>
              <a:t>in the whole world </a:t>
            </a:r>
            <a:r>
              <a:rPr lang="en-US" dirty="0" smtClean="0"/>
              <a:t>for </a:t>
            </a:r>
            <a:r>
              <a:rPr lang="en-US" dirty="0"/>
              <a:t>their clean waters and attractive beaches. There are also </a:t>
            </a:r>
            <a:r>
              <a:rPr lang="pl-PL" dirty="0" smtClean="0"/>
              <a:t>many </a:t>
            </a:r>
            <a:r>
              <a:rPr lang="en-US" dirty="0" smtClean="0"/>
              <a:t>bays </a:t>
            </a:r>
            <a:r>
              <a:rPr lang="en-US" dirty="0"/>
              <a:t>and peninsulas in Greece. </a:t>
            </a:r>
            <a:endParaRPr lang="pl-PL" dirty="0" smtClean="0"/>
          </a:p>
        </p:txBody>
      </p:sp>
      <p:sp>
        <p:nvSpPr>
          <p:cNvPr id="7" name="Prostokąt 6"/>
          <p:cNvSpPr/>
          <p:nvPr/>
        </p:nvSpPr>
        <p:spPr>
          <a:xfrm>
            <a:off x="1762390" y="444314"/>
            <a:ext cx="8665723" cy="1754326"/>
          </a:xfrm>
          <a:prstGeom prst="rect">
            <a:avLst/>
          </a:prstGeom>
          <a:noFill/>
        </p:spPr>
        <p:txBody>
          <a:bodyPr wrap="square" lIns="91440" tIns="45720" rIns="91440" bIns="45720">
            <a:spAutoFit/>
          </a:bodyPr>
          <a:lstStyle/>
          <a:p>
            <a:pPr algn="ctr"/>
            <a:r>
              <a:rPr lang="pl-PL" sz="5400" b="1" cap="none" spc="0" dirty="0" smtClean="0">
                <a:ln w="6600">
                  <a:solidFill>
                    <a:schemeClr val="accent2"/>
                  </a:solidFill>
                  <a:prstDash val="solid"/>
                </a:ln>
                <a:solidFill>
                  <a:srgbClr val="FFFFFF"/>
                </a:solidFill>
                <a:effectLst>
                  <a:outerShdw dist="38100" dir="2700000" algn="tl" rotWithShape="0">
                    <a:schemeClr val="accent2"/>
                  </a:outerShdw>
                </a:effectLst>
              </a:rPr>
              <a:t>Geography – </a:t>
            </a:r>
            <a:r>
              <a:rPr lang="pl-PL" sz="5400" b="1" dirty="0" smtClean="0">
                <a:ln w="6600">
                  <a:solidFill>
                    <a:schemeClr val="accent2"/>
                  </a:solidFill>
                  <a:prstDash val="solid"/>
                </a:ln>
                <a:solidFill>
                  <a:srgbClr val="FFFFFF"/>
                </a:solidFill>
                <a:effectLst>
                  <a:outerShdw dist="38100" dir="2700000" algn="tl" rotWithShape="0">
                    <a:schemeClr val="accent2"/>
                  </a:outerShdw>
                </a:effectLst>
              </a:rPr>
              <a:t>islands and coast</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585" y="4128133"/>
            <a:ext cx="3704473" cy="2381447"/>
          </a:xfrm>
          <a:prstGeom prst="rect">
            <a:avLst/>
          </a:prstGeom>
        </p:spPr>
      </p:pic>
      <p:pic>
        <p:nvPicPr>
          <p:cNvPr id="12" name="Obraz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836" y="1937982"/>
            <a:ext cx="4440147" cy="2480500"/>
          </a:xfrm>
          <a:prstGeom prst="rect">
            <a:avLst/>
          </a:prstGeom>
        </p:spPr>
      </p:pic>
      <p:pic>
        <p:nvPicPr>
          <p:cNvPr id="14" name="Obraz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120" y="4539908"/>
            <a:ext cx="5106556" cy="1969672"/>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148" y="444314"/>
            <a:ext cx="1380242" cy="1652494"/>
          </a:xfrm>
          <a:prstGeom prst="rect">
            <a:avLst/>
          </a:prstGeom>
        </p:spPr>
      </p:pic>
    </p:spTree>
    <p:extLst>
      <p:ext uri="{BB962C8B-B14F-4D97-AF65-F5344CB8AC3E}">
        <p14:creationId xmlns:p14="http://schemas.microsoft.com/office/powerpoint/2010/main" val="2897661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394771" y="1822697"/>
            <a:ext cx="3329284" cy="4247317"/>
          </a:xfrm>
          <a:prstGeom prst="rect">
            <a:avLst/>
          </a:prstGeom>
          <a:noFill/>
        </p:spPr>
        <p:txBody>
          <a:bodyPr wrap="square" rtlCol="0">
            <a:spAutoFit/>
          </a:bodyPr>
          <a:lstStyle/>
          <a:p>
            <a:r>
              <a:rPr lang="en-US" dirty="0"/>
              <a:t>As in many other countries bordering the Mediterranean Sea, Greece is dominated by a Mediterranean subtropical climate. Therefore, long, hot and dry summers and wet winters are no strangers to Greeks. However, such weather is most common in the south and in the central part of the country. In the north, the climate is cooler, so we find more </a:t>
            </a:r>
            <a:r>
              <a:rPr lang="pl-PL" dirty="0" smtClean="0"/>
              <a:t>plants</a:t>
            </a:r>
            <a:r>
              <a:rPr lang="en-US" dirty="0" smtClean="0"/>
              <a:t> </a:t>
            </a:r>
            <a:r>
              <a:rPr lang="en-US" dirty="0"/>
              <a:t>there. </a:t>
            </a:r>
            <a:endParaRPr lang="pl-PL" dirty="0"/>
          </a:p>
        </p:txBody>
      </p:sp>
      <p:sp>
        <p:nvSpPr>
          <p:cNvPr id="7" name="Prostokąt 6"/>
          <p:cNvSpPr/>
          <p:nvPr/>
        </p:nvSpPr>
        <p:spPr>
          <a:xfrm>
            <a:off x="1955021" y="656120"/>
            <a:ext cx="2818400" cy="923330"/>
          </a:xfrm>
          <a:prstGeom prst="rect">
            <a:avLst/>
          </a:prstGeom>
          <a:noFill/>
        </p:spPr>
        <p:txBody>
          <a:bodyPr wrap="non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C</a:t>
            </a:r>
            <a:r>
              <a:rPr lang="pl-PL" sz="5400" b="1" cap="none" spc="0" dirty="0" smtClean="0">
                <a:ln w="6600">
                  <a:solidFill>
                    <a:schemeClr val="accent2"/>
                  </a:solidFill>
                  <a:prstDash val="solid"/>
                </a:ln>
                <a:solidFill>
                  <a:srgbClr val="FFFFFF"/>
                </a:solidFill>
                <a:effectLst>
                  <a:outerShdw dist="38100" dir="2700000" algn="tl" rotWithShape="0">
                    <a:schemeClr val="accent2"/>
                  </a:outerShdw>
                </a:effectLst>
              </a:rPr>
              <a:t>limate</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9660" y="3908888"/>
            <a:ext cx="3896190" cy="2599489"/>
          </a:xfrm>
          <a:prstGeom prst="rect">
            <a:avLst/>
          </a:prstGeom>
        </p:spPr>
      </p:pic>
      <p:pic>
        <p:nvPicPr>
          <p:cNvPr id="5" name="Obraz 4"/>
          <p:cNvPicPr>
            <a:picLocks noChangeAspect="1"/>
          </p:cNvPicPr>
          <p:nvPr/>
        </p:nvPicPr>
        <p:blipFill>
          <a:blip r:embed="rId3"/>
          <a:stretch>
            <a:fillRect/>
          </a:stretch>
        </p:blipFill>
        <p:spPr>
          <a:xfrm>
            <a:off x="5404934" y="406770"/>
            <a:ext cx="5258583" cy="3170148"/>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4054" y="3699819"/>
            <a:ext cx="3517864" cy="2647193"/>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770" y="406770"/>
            <a:ext cx="1560251" cy="1422030"/>
          </a:xfrm>
          <a:prstGeom prst="rect">
            <a:avLst/>
          </a:prstGeom>
        </p:spPr>
      </p:pic>
    </p:spTree>
    <p:extLst>
      <p:ext uri="{BB962C8B-B14F-4D97-AF65-F5344CB8AC3E}">
        <p14:creationId xmlns:p14="http://schemas.microsoft.com/office/powerpoint/2010/main" val="2187446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394770" y="2047531"/>
            <a:ext cx="4056206" cy="4247317"/>
          </a:xfrm>
          <a:prstGeom prst="rect">
            <a:avLst/>
          </a:prstGeom>
          <a:noFill/>
        </p:spPr>
        <p:txBody>
          <a:bodyPr wrap="square" rtlCol="0">
            <a:spAutoFit/>
          </a:bodyPr>
          <a:lstStyle/>
          <a:p>
            <a:r>
              <a:rPr lang="en-US" dirty="0"/>
              <a:t>For centuries, in the homeland of democracy, </a:t>
            </a:r>
            <a:r>
              <a:rPr lang="pl-PL" dirty="0" smtClean="0"/>
              <a:t>grubbing up</a:t>
            </a:r>
            <a:r>
              <a:rPr lang="en-US" dirty="0" smtClean="0"/>
              <a:t> </a:t>
            </a:r>
            <a:r>
              <a:rPr lang="pl-PL" dirty="0" smtClean="0"/>
              <a:t>the forests </a:t>
            </a:r>
            <a:r>
              <a:rPr lang="en-US" dirty="0" smtClean="0"/>
              <a:t>has been </a:t>
            </a:r>
            <a:r>
              <a:rPr lang="en-US" dirty="0"/>
              <a:t>carried out for the needs </a:t>
            </a:r>
            <a:r>
              <a:rPr lang="pl-PL" dirty="0" smtClean="0"/>
              <a:t>like</a:t>
            </a:r>
            <a:r>
              <a:rPr lang="en-US" dirty="0" smtClean="0"/>
              <a:t> </a:t>
            </a:r>
            <a:r>
              <a:rPr lang="en-US" dirty="0"/>
              <a:t>urbanization and grazing of goats. Therefore, they currently occupy 20% of the country's territory. We find oaks, pines and cypresses there. In places where forests used to be, there is a typical Mediterranean macchia, large clusters of shrubs. Olive groves, citrus, grapevines, and even cacti and agaves imported from America are also popular.</a:t>
            </a:r>
            <a:endParaRPr lang="pl-PL" dirty="0" smtClean="0"/>
          </a:p>
        </p:txBody>
      </p:sp>
      <p:sp>
        <p:nvSpPr>
          <p:cNvPr id="7" name="Prostokąt 6"/>
          <p:cNvSpPr/>
          <p:nvPr/>
        </p:nvSpPr>
        <p:spPr>
          <a:xfrm>
            <a:off x="1488197" y="761703"/>
            <a:ext cx="1805302" cy="923330"/>
          </a:xfrm>
          <a:prstGeom prst="rect">
            <a:avLst/>
          </a:prstGeom>
          <a:noFill/>
        </p:spPr>
        <p:txBody>
          <a:bodyPr wrap="non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Flora</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aphicFrame>
        <p:nvGraphicFramePr>
          <p:cNvPr id="9" name="Symbol zastępczy zawartości 3"/>
          <p:cNvGraphicFramePr>
            <a:graphicFrameLocks noGrp="1" noChangeAspect="1"/>
          </p:cNvGraphicFramePr>
          <p:nvPr>
            <p:ph idx="1"/>
          </p:nvPr>
        </p:nvGraphicFramePr>
        <p:xfrm>
          <a:off x="394770" y="399205"/>
          <a:ext cx="1093427" cy="1648326"/>
        </p:xfrm>
        <a:graphic>
          <a:graphicData uri="http://schemas.openxmlformats.org/presentationml/2006/ole">
            <mc:AlternateContent xmlns:mc="http://schemas.openxmlformats.org/markup-compatibility/2006">
              <mc:Choice xmlns:v="urn:schemas-microsoft-com:vml" Requires="v">
                <p:oleObj spid="_x0000_s6187" name="CorelDRAW" r:id="rId3" imgW="954743" imgH="1438656" progId="CorelDRAW.Graphic.9">
                  <p:embed/>
                </p:oleObj>
              </mc:Choice>
              <mc:Fallback>
                <p:oleObj name="CorelDRAW" r:id="rId3" imgW="954743" imgH="1438656" progId="CorelDRAW.Graphic.9">
                  <p:embed/>
                  <p:pic>
                    <p:nvPicPr>
                      <p:cNvPr id="0" name=""/>
                      <p:cNvPicPr/>
                      <p:nvPr/>
                    </p:nvPicPr>
                    <p:blipFill>
                      <a:blip r:embed="rId4"/>
                      <a:stretch>
                        <a:fillRect/>
                      </a:stretch>
                    </p:blipFill>
                    <p:spPr>
                      <a:xfrm>
                        <a:off x="394770" y="399205"/>
                        <a:ext cx="1093427" cy="1648326"/>
                      </a:xfrm>
                      <a:prstGeom prst="rect">
                        <a:avLst/>
                      </a:prstGeom>
                    </p:spPr>
                  </p:pic>
                </p:oleObj>
              </mc:Fallback>
            </mc:AlternateContent>
          </a:graphicData>
        </a:graphic>
      </p:graphicFrame>
      <p:pic>
        <p:nvPicPr>
          <p:cNvPr id="4" name="Obraz 3"/>
          <p:cNvPicPr>
            <a:picLocks noChangeAspect="1"/>
          </p:cNvPicPr>
          <p:nvPr/>
        </p:nvPicPr>
        <p:blipFill>
          <a:blip r:embed="rId5"/>
          <a:stretch>
            <a:fillRect/>
          </a:stretch>
        </p:blipFill>
        <p:spPr>
          <a:xfrm>
            <a:off x="4836385" y="1110951"/>
            <a:ext cx="3684449" cy="2760854"/>
          </a:xfrm>
          <a:prstGeom prst="rect">
            <a:avLst/>
          </a:prstGeom>
        </p:spPr>
      </p:pic>
      <p:pic>
        <p:nvPicPr>
          <p:cNvPr id="13" name="Obraz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6856" y="4120349"/>
            <a:ext cx="3617257" cy="2349078"/>
          </a:xfrm>
          <a:prstGeom prst="rect">
            <a:avLst/>
          </a:prstGeom>
        </p:spPr>
      </p:pic>
      <p:pic>
        <p:nvPicPr>
          <p:cNvPr id="15" name="Obraz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7106" y="375249"/>
            <a:ext cx="2694014" cy="3302000"/>
          </a:xfrm>
          <a:prstGeom prst="rect">
            <a:avLst/>
          </a:prstGeom>
        </p:spPr>
      </p:pic>
    </p:spTree>
    <p:extLst>
      <p:ext uri="{BB962C8B-B14F-4D97-AF65-F5344CB8AC3E}">
        <p14:creationId xmlns:p14="http://schemas.microsoft.com/office/powerpoint/2010/main" val="324118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1756921" y="761703"/>
            <a:ext cx="2260555" cy="923330"/>
          </a:xfrm>
          <a:prstGeom prst="rect">
            <a:avLst/>
          </a:prstGeom>
          <a:noFill/>
        </p:spPr>
        <p:txBody>
          <a:bodyPr wrap="non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Fauna</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79" y="397121"/>
            <a:ext cx="1380242" cy="1652494"/>
          </a:xfrm>
          <a:prstGeom prst="rect">
            <a:avLst/>
          </a:prstGeom>
        </p:spPr>
      </p:pic>
      <p:sp>
        <p:nvSpPr>
          <p:cNvPr id="2" name="Symbol zastępczy zawartości 1"/>
          <p:cNvSpPr>
            <a:spLocks noGrp="1"/>
          </p:cNvSpPr>
          <p:nvPr>
            <p:ph idx="1"/>
          </p:nvPr>
        </p:nvSpPr>
        <p:spPr>
          <a:xfrm>
            <a:off x="376680" y="2068441"/>
            <a:ext cx="7085146" cy="3931920"/>
          </a:xfrm>
        </p:spPr>
        <p:txBody>
          <a:bodyPr/>
          <a:lstStyle/>
          <a:p>
            <a:pPr marL="0" indent="0">
              <a:buNone/>
            </a:pPr>
            <a:r>
              <a:rPr lang="pl-PL" dirty="0" smtClean="0"/>
              <a:t>Because</a:t>
            </a:r>
            <a:r>
              <a:rPr lang="en-US" dirty="0" smtClean="0"/>
              <a:t> </a:t>
            </a:r>
            <a:r>
              <a:rPr lang="en-US" dirty="0"/>
              <a:t>Greece is not a lowland country, most of the animals live in the mountains. There you can meet birds such as vultures, falcons, buzzards and eagles. Wolves, brown bears, lynxes and ibexes also live in the highlands. The forests are home </a:t>
            </a:r>
            <a:r>
              <a:rPr lang="pl-PL" dirty="0" smtClean="0"/>
              <a:t>for</a:t>
            </a:r>
            <a:r>
              <a:rPr lang="en-US" dirty="0" smtClean="0"/>
              <a:t> </a:t>
            </a:r>
            <a:r>
              <a:rPr lang="en-US" dirty="0"/>
              <a:t>foxes, badgers, squirrels, hares and hedgehogs. In Greece, we find many types of lizards, snakes and turtles. The most common insects are common butterflies, beetles and grasshoppers. </a:t>
            </a:r>
            <a:endParaRPr lang="pl-PL" dirty="0"/>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128" y="502121"/>
            <a:ext cx="2086386" cy="3132639"/>
          </a:xfrm>
          <a:prstGeom prst="rect">
            <a:avLst/>
          </a:prstGeom>
        </p:spPr>
      </p:pic>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641" y="4220814"/>
            <a:ext cx="3106271" cy="2068825"/>
          </a:xfrm>
          <a:prstGeom prst="rect">
            <a:avLst/>
          </a:prstGeom>
        </p:spPr>
      </p:pic>
      <p:pic>
        <p:nvPicPr>
          <p:cNvPr id="10" name="Obraz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826" y="3899647"/>
            <a:ext cx="3887492" cy="2648720"/>
          </a:xfrm>
          <a:prstGeom prst="rect">
            <a:avLst/>
          </a:prstGeom>
        </p:spPr>
      </p:pic>
    </p:spTree>
    <p:extLst>
      <p:ext uri="{BB962C8B-B14F-4D97-AF65-F5344CB8AC3E}">
        <p14:creationId xmlns:p14="http://schemas.microsoft.com/office/powerpoint/2010/main" val="20849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2105233" y="304088"/>
            <a:ext cx="7915950" cy="1754326"/>
          </a:xfrm>
          <a:prstGeom prst="rect">
            <a:avLst/>
          </a:prstGeom>
          <a:noFill/>
        </p:spPr>
        <p:txBody>
          <a:bodyPr wrap="none" lIns="91440" tIns="45720" rIns="91440" bIns="45720">
            <a:spAutoFit/>
          </a:bodyPr>
          <a:lstStyle/>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Famous personalities – </a:t>
            </a:r>
          </a:p>
          <a:p>
            <a:pPr algn="ctr"/>
            <a:r>
              <a:rPr lang="pl-PL" sz="5400" b="1" dirty="0" smtClean="0">
                <a:ln w="6600">
                  <a:solidFill>
                    <a:schemeClr val="accent2"/>
                  </a:solidFill>
                  <a:prstDash val="solid"/>
                </a:ln>
                <a:solidFill>
                  <a:srgbClr val="FFFFFF"/>
                </a:solidFill>
                <a:effectLst>
                  <a:outerShdw dist="38100" dir="2700000" algn="tl" rotWithShape="0">
                    <a:schemeClr val="accent2"/>
                  </a:outerShdw>
                </a:effectLst>
              </a:rPr>
              <a:t>antiquity</a:t>
            </a:r>
            <a:endParaRPr lang="pl-P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Symbol zastępczy zawartości 1"/>
          <p:cNvSpPr>
            <a:spLocks noGrp="1"/>
          </p:cNvSpPr>
          <p:nvPr>
            <p:ph idx="1"/>
          </p:nvPr>
        </p:nvSpPr>
        <p:spPr>
          <a:xfrm>
            <a:off x="397400" y="2076392"/>
            <a:ext cx="3962488" cy="4679250"/>
          </a:xfrm>
        </p:spPr>
        <p:txBody>
          <a:bodyPr>
            <a:normAutofit lnSpcReduction="10000"/>
          </a:bodyPr>
          <a:lstStyle/>
          <a:p>
            <a:pPr marL="0" indent="0">
              <a:buNone/>
            </a:pPr>
            <a:r>
              <a:rPr lang="en-US" dirty="0"/>
              <a:t>The sixteen-million Greek nation has a long history and brought many outstanding people to the whole world. Already in ancient times, the creators of timeless art were such poets as Homer, Sappho and Sophocles. Philosophers such as Aristotle, Socrates, and Plato have </a:t>
            </a:r>
            <a:r>
              <a:rPr lang="pl-PL" dirty="0" smtClean="0"/>
              <a:t>wond</a:t>
            </a:r>
            <a:r>
              <a:rPr lang="en-US" dirty="0" smtClean="0"/>
              <a:t>ered </a:t>
            </a:r>
            <a:r>
              <a:rPr lang="en-US" dirty="0"/>
              <a:t>over great questions. The geniuses of strategy and politics were Alexander the Great, Pericles, and Klearchos of Sparta. The achievements of the doctor Hippocrates and the mathematician Archimedes are also valued today. </a:t>
            </a:r>
            <a:endParaRPr lang="pl-PL" dirty="0" smtClean="0"/>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3215" y="2032280"/>
            <a:ext cx="2276981" cy="3033205"/>
          </a:xfrm>
          <a:prstGeom prst="rect">
            <a:avLst/>
          </a:prstGeom>
        </p:spPr>
      </p:pic>
      <p:sp>
        <p:nvSpPr>
          <p:cNvPr id="11" name="pole tekstowe 10"/>
          <p:cNvSpPr txBox="1"/>
          <p:nvPr/>
        </p:nvSpPr>
        <p:spPr>
          <a:xfrm>
            <a:off x="10167729" y="1662949"/>
            <a:ext cx="1520307" cy="369332"/>
          </a:xfrm>
          <a:prstGeom prst="rect">
            <a:avLst/>
          </a:prstGeom>
          <a:noFill/>
        </p:spPr>
        <p:txBody>
          <a:bodyPr wrap="square" rtlCol="0">
            <a:spAutoFit/>
          </a:bodyPr>
          <a:lstStyle/>
          <a:p>
            <a:r>
              <a:rPr lang="pl-PL" dirty="0" smtClean="0"/>
              <a:t>Archimedes</a:t>
            </a:r>
            <a:endParaRPr lang="pl-PL" dirty="0"/>
          </a:p>
        </p:txBody>
      </p:sp>
      <p:sp>
        <p:nvSpPr>
          <p:cNvPr id="12" name="AutoShape 2" descr="Aleksander Wielki - biografia, życiorys, ciekawostki, cytaty, książ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3" name="AutoShape 4" descr="Aleksander Wielki - biografia, życiorys, ciekawostki, cytaty, książk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4" name="Obraz 13"/>
          <p:cNvPicPr>
            <a:picLocks noChangeAspect="1"/>
          </p:cNvPicPr>
          <p:nvPr/>
        </p:nvPicPr>
        <p:blipFill>
          <a:blip r:embed="rId3"/>
          <a:stretch>
            <a:fillRect/>
          </a:stretch>
        </p:blipFill>
        <p:spPr>
          <a:xfrm>
            <a:off x="6907056" y="3563915"/>
            <a:ext cx="2173066" cy="2886277"/>
          </a:xfrm>
          <a:prstGeom prst="rect">
            <a:avLst/>
          </a:prstGeom>
        </p:spPr>
      </p:pic>
      <p:sp>
        <p:nvSpPr>
          <p:cNvPr id="15" name="pole tekstowe 14"/>
          <p:cNvSpPr txBox="1"/>
          <p:nvPr/>
        </p:nvSpPr>
        <p:spPr>
          <a:xfrm>
            <a:off x="9119920" y="6080860"/>
            <a:ext cx="2568116" cy="369332"/>
          </a:xfrm>
          <a:prstGeom prst="rect">
            <a:avLst/>
          </a:prstGeom>
          <a:noFill/>
        </p:spPr>
        <p:txBody>
          <a:bodyPr wrap="square" rtlCol="0">
            <a:spAutoFit/>
          </a:bodyPr>
          <a:lstStyle/>
          <a:p>
            <a:r>
              <a:rPr lang="pl-PL" dirty="0" smtClean="0"/>
              <a:t>Alexander the Great</a:t>
            </a:r>
            <a:endParaRPr lang="pl-PL" dirty="0"/>
          </a:p>
        </p:txBody>
      </p:sp>
      <p:pic>
        <p:nvPicPr>
          <p:cNvPr id="16" name="Obraz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685" y="2757469"/>
            <a:ext cx="2266583" cy="2855538"/>
          </a:xfrm>
          <a:prstGeom prst="rect">
            <a:avLst/>
          </a:prstGeom>
        </p:spPr>
      </p:pic>
      <p:sp>
        <p:nvSpPr>
          <p:cNvPr id="17" name="pole tekstowe 16"/>
          <p:cNvSpPr txBox="1"/>
          <p:nvPr/>
        </p:nvSpPr>
        <p:spPr>
          <a:xfrm>
            <a:off x="5765912" y="2388137"/>
            <a:ext cx="1520307" cy="369332"/>
          </a:xfrm>
          <a:prstGeom prst="rect">
            <a:avLst/>
          </a:prstGeom>
          <a:noFill/>
        </p:spPr>
        <p:txBody>
          <a:bodyPr wrap="square" rtlCol="0">
            <a:spAutoFit/>
          </a:bodyPr>
          <a:lstStyle/>
          <a:p>
            <a:r>
              <a:rPr lang="pl-PL" dirty="0" smtClean="0"/>
              <a:t>Homer</a:t>
            </a:r>
            <a:endParaRPr lang="pl-PL" dirty="0"/>
          </a:p>
        </p:txBody>
      </p:sp>
      <p:pic>
        <p:nvPicPr>
          <p:cNvPr id="18" name="Obraz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435" y="366003"/>
            <a:ext cx="1769287" cy="1612548"/>
          </a:xfrm>
          <a:prstGeom prst="rect">
            <a:avLst/>
          </a:prstGeom>
        </p:spPr>
      </p:pic>
    </p:spTree>
    <p:extLst>
      <p:ext uri="{BB962C8B-B14F-4D97-AF65-F5344CB8AC3E}">
        <p14:creationId xmlns:p14="http://schemas.microsoft.com/office/powerpoint/2010/main" val="7055902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dło">
  <a:themeElements>
    <a:clrScheme name="Mydło">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Mydł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ydło">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Mydło</Template>
  <TotalTime>1467</TotalTime>
  <Words>1543</Words>
  <Application>Microsoft Office PowerPoint</Application>
  <PresentationFormat>Panoramiczny</PresentationFormat>
  <Paragraphs>68</Paragraphs>
  <Slides>21</Slides>
  <Notes>0</Notes>
  <HiddenSlides>0</HiddenSlides>
  <MMClips>0</MMClips>
  <ScaleCrop>false</ScaleCrop>
  <HeadingPairs>
    <vt:vector size="8" baseType="variant">
      <vt:variant>
        <vt:lpstr>Używane czcionki</vt:lpstr>
      </vt:variant>
      <vt:variant>
        <vt:i4>3</vt:i4>
      </vt:variant>
      <vt:variant>
        <vt:lpstr>Motyw</vt:lpstr>
      </vt:variant>
      <vt:variant>
        <vt:i4>1</vt:i4>
      </vt:variant>
      <vt:variant>
        <vt:lpstr>Osadzone serwery OLE</vt:lpstr>
      </vt:variant>
      <vt:variant>
        <vt:i4>1</vt:i4>
      </vt:variant>
      <vt:variant>
        <vt:lpstr>Tytuły slajdów</vt:lpstr>
      </vt:variant>
      <vt:variant>
        <vt:i4>21</vt:i4>
      </vt:variant>
    </vt:vector>
  </HeadingPairs>
  <TitlesOfParts>
    <vt:vector size="26" baseType="lpstr">
      <vt:lpstr>Arial</vt:lpstr>
      <vt:lpstr>Century Gothic</vt:lpstr>
      <vt:lpstr>Garamond</vt:lpstr>
      <vt:lpstr>Mydło</vt:lpstr>
      <vt:lpstr>CorelDRAW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Republika Grecka</dc:title>
  <dc:creator>Konto Microsoft</dc:creator>
  <cp:lastModifiedBy>Konto Microsoft</cp:lastModifiedBy>
  <cp:revision>144</cp:revision>
  <dcterms:created xsi:type="dcterms:W3CDTF">2021-04-20T07:34:12Z</dcterms:created>
  <dcterms:modified xsi:type="dcterms:W3CDTF">2021-04-30T17:36:48Z</dcterms:modified>
</cp:coreProperties>
</file>